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32" r:id="rId5"/>
  </p:sldMasterIdLst>
  <p:sldIdLst>
    <p:sldId id="256" r:id="rId6"/>
    <p:sldId id="258" r:id="rId7"/>
    <p:sldId id="259" r:id="rId8"/>
    <p:sldId id="261" r:id="rId9"/>
    <p:sldId id="260" r:id="rId10"/>
    <p:sldId id="262" r:id="rId11"/>
    <p:sldId id="263" r:id="rId12"/>
    <p:sldId id="264" r:id="rId13"/>
    <p:sldId id="266" r:id="rId14"/>
    <p:sldId id="267" r:id="rId15"/>
    <p:sldId id="270" r:id="rId16"/>
    <p:sldId id="268" r:id="rId17"/>
    <p:sldId id="269" r:id="rId18"/>
    <p:sldId id="271" r:id="rId19"/>
    <p:sldId id="272" r:id="rId20"/>
    <p:sldId id="273" r:id="rId21"/>
    <p:sldId id="257" r:id="rId22"/>
    <p:sldId id="274" r:id="rId23"/>
    <p:sldId id="275" r:id="rId24"/>
    <p:sldId id="276" r:id="rId25"/>
    <p:sldId id="277" r:id="rId26"/>
    <p:sldId id="279" r:id="rId27"/>
    <p:sldId id="280" r:id="rId28"/>
    <p:sldId id="281" r:id="rId29"/>
    <p:sldId id="282" r:id="rId30"/>
    <p:sldId id="283" r:id="rId31"/>
    <p:sldId id="284" r:id="rId32"/>
    <p:sldId id="285" r:id="rId33"/>
    <p:sldId id="286" r:id="rId34"/>
    <p:sldId id="28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2BF8C-396C-C18E-1821-9BAB70941DF2}" v="83" dt="2021-10-07T17:19:07.598"/>
    <p1510:client id="{5891AAD9-A3EB-1F73-3515-F5021EF7A8B1}" v="1" dt="2021-10-04T20:59:23.239"/>
    <p1510:client id="{9441BED5-0B1B-DD32-E7EB-ADA3A7E99FBA}" v="20" dt="2021-10-07T17:25:19.968"/>
    <p1510:client id="{9A12A3BD-EFFE-2979-B35C-D357862B26C3}" v="3" dt="2021-09-13T17:59:04.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2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032AB-23B3-447A-A10A-AA55AFD0E7EB}"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6F3DB-E94B-4711-B033-717758AC899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65032AB-23B3-447A-A10A-AA55AFD0E7EB}"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6F3DB-E94B-4711-B033-717758AC899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5032AB-23B3-447A-A10A-AA55AFD0E7EB}"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F3DB-E94B-4711-B033-717758AC89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CEF3B-A037-46D0-B02C-1428F07E9383}"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10/7/2021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5032AB-23B3-447A-A10A-AA55AFD0E7EB}" type="datetimeFigureOut">
              <a:rPr lang="en-US" smtClean="0"/>
              <a:pPr/>
              <a:t>10/7/2021</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F6F3DB-E94B-4711-B033-717758AC8990}"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739" r:id="rId1"/>
    <p:sldLayoutId id="2147483738" r:id="rId2"/>
    <p:sldLayoutId id="2147483734" r:id="rId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ltheasfootwearsolution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hyperlink" Target="https://altheasfootwearsolutions.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cms.gov/medicare-coverage-database/details/article-details.aspx?articleId=37065&amp;ContrID=140" TargetMode="External"/><Relationship Id="rId2" Type="http://schemas.openxmlformats.org/officeDocument/2006/relationships/hyperlink" Target="http://www.cms.gov/medicare-coverage-database/details/lcd-details.aspx?LCDId=11525&amp;ContrID=140"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nnovation.cms.gov/innovation-models/primary-care-first-model-options"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cgsmedicare.com/jc/pubs/news/2020/11/cope19409.html"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8F49-1FF2-473E-B3D5-8D6A6A6E9EE2}"/>
              </a:ext>
            </a:extLst>
          </p:cNvPr>
          <p:cNvSpPr>
            <a:spLocks noGrp="1"/>
          </p:cNvSpPr>
          <p:nvPr>
            <p:ph type="ctrTitle"/>
          </p:nvPr>
        </p:nvSpPr>
        <p:spPr/>
        <p:txBody>
          <a:bodyPr>
            <a:normAutofit/>
          </a:bodyPr>
          <a:lstStyle/>
          <a:p>
            <a:r>
              <a:rPr lang="en-US" sz="7000"/>
              <a:t>Medicare: </a:t>
            </a:r>
            <a:br>
              <a:rPr lang="en-US" sz="7000"/>
            </a:br>
            <a:r>
              <a:rPr lang="en-US" sz="7000"/>
              <a:t>Custom Shoes &amp; Orthotics </a:t>
            </a:r>
          </a:p>
        </p:txBody>
      </p:sp>
      <p:sp>
        <p:nvSpPr>
          <p:cNvPr id="3" name="Subtitle 2">
            <a:extLst>
              <a:ext uri="{FF2B5EF4-FFF2-40B4-BE49-F238E27FC236}">
                <a16:creationId xmlns:a16="http://schemas.microsoft.com/office/drawing/2014/main" id="{22E9B600-773A-4C2C-B7E0-625C46892126}"/>
              </a:ext>
            </a:extLst>
          </p:cNvPr>
          <p:cNvSpPr>
            <a:spLocks noGrp="1"/>
          </p:cNvSpPr>
          <p:nvPr>
            <p:ph type="subTitle" idx="1"/>
          </p:nvPr>
        </p:nvSpPr>
        <p:spPr/>
        <p:txBody>
          <a:bodyPr/>
          <a:lstStyle/>
          <a:p>
            <a:r>
              <a:rPr lang="en-US"/>
              <a:t>The shortest path to approval for you and your DIABETIC patients</a:t>
            </a:r>
          </a:p>
        </p:txBody>
      </p:sp>
      <p:pic>
        <p:nvPicPr>
          <p:cNvPr id="4" name="Picture 3">
            <a:extLst>
              <a:ext uri="{FF2B5EF4-FFF2-40B4-BE49-F238E27FC236}">
                <a16:creationId xmlns:a16="http://schemas.microsoft.com/office/drawing/2014/main" id="{9FBCA6C9-DE34-4795-BD9D-C4859A07C9DF}"/>
              </a:ext>
            </a:extLst>
          </p:cNvPr>
          <p:cNvPicPr>
            <a:picLocks noChangeAspect="1"/>
          </p:cNvPicPr>
          <p:nvPr/>
        </p:nvPicPr>
        <p:blipFill>
          <a:blip r:embed="rId2"/>
          <a:stretch>
            <a:fillRect/>
          </a:stretch>
        </p:blipFill>
        <p:spPr>
          <a:xfrm>
            <a:off x="8705255" y="1047794"/>
            <a:ext cx="2270761" cy="914400"/>
          </a:xfrm>
          <a:prstGeom prst="rect">
            <a:avLst/>
          </a:prstGeom>
        </p:spPr>
      </p:pic>
    </p:spTree>
    <p:extLst>
      <p:ext uri="{BB962C8B-B14F-4D97-AF65-F5344CB8AC3E}">
        <p14:creationId xmlns:p14="http://schemas.microsoft.com/office/powerpoint/2010/main" val="1818848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DD11-CDAE-442D-804E-B2724D4D5C0C}"/>
              </a:ext>
            </a:extLst>
          </p:cNvPr>
          <p:cNvSpPr>
            <a:spLocks noGrp="1"/>
          </p:cNvSpPr>
          <p:nvPr>
            <p:ph type="title"/>
          </p:nvPr>
        </p:nvSpPr>
        <p:spPr/>
        <p:txBody>
          <a:bodyPr/>
          <a:lstStyle/>
          <a:p>
            <a:r>
              <a:rPr lang="en-US"/>
              <a:t>Referral support from us, your Supplier</a:t>
            </a:r>
          </a:p>
        </p:txBody>
      </p:sp>
      <p:sp>
        <p:nvSpPr>
          <p:cNvPr id="3" name="Content Placeholder 2">
            <a:extLst>
              <a:ext uri="{FF2B5EF4-FFF2-40B4-BE49-F238E27FC236}">
                <a16:creationId xmlns:a16="http://schemas.microsoft.com/office/drawing/2014/main" id="{5F0B5721-05D6-4F82-85A0-59257A32F1EE}"/>
              </a:ext>
            </a:extLst>
          </p:cNvPr>
          <p:cNvSpPr>
            <a:spLocks noGrp="1"/>
          </p:cNvSpPr>
          <p:nvPr>
            <p:ph idx="1"/>
          </p:nvPr>
        </p:nvSpPr>
        <p:spPr/>
        <p:txBody>
          <a:bodyPr/>
          <a:lstStyle/>
          <a:p>
            <a:pPr>
              <a:buFont typeface="Arial" panose="020B0604020202020204" pitchFamily="34" charset="0"/>
              <a:buChar char="•"/>
            </a:pPr>
            <a:r>
              <a:rPr lang="en-US"/>
              <a:t> Our staff is available to answer questions</a:t>
            </a:r>
          </a:p>
          <a:p>
            <a:pPr lvl="1">
              <a:buFont typeface="Arial" panose="020B0604020202020204" pitchFamily="34" charset="0"/>
              <a:buChar char="•"/>
            </a:pPr>
            <a:r>
              <a:rPr lang="en-US"/>
              <a:t>We help patients with paperwork and information on what to get from their medical provider </a:t>
            </a:r>
          </a:p>
          <a:p>
            <a:pPr lvl="1">
              <a:buFont typeface="Arial" panose="020B0604020202020204" pitchFamily="34" charset="0"/>
              <a:buChar char="•"/>
            </a:pPr>
            <a:r>
              <a:rPr lang="en-US"/>
              <a:t>We help referring medical professionals</a:t>
            </a:r>
          </a:p>
          <a:p>
            <a:pPr lvl="1">
              <a:buFont typeface="Arial" panose="020B0604020202020204" pitchFamily="34" charset="0"/>
              <a:buChar char="•"/>
            </a:pPr>
            <a:r>
              <a:rPr lang="en-US"/>
              <a:t>Forms provided at our stores, on our website (</a:t>
            </a:r>
            <a:r>
              <a:rPr lang="en-US">
                <a:hlinkClick r:id="rId2"/>
              </a:rPr>
              <a:t>altheas.com</a:t>
            </a:r>
            <a:r>
              <a:rPr lang="en-US"/>
              <a:t>: Resources tab)	and upon request </a:t>
            </a:r>
          </a:p>
          <a:p>
            <a:endParaRPr lang="en-US"/>
          </a:p>
          <a:p>
            <a:pPr algn="ctr"/>
            <a:r>
              <a:rPr lang="en-US" b="1"/>
              <a:t>FOR MANY, CUSTOM FOOTWEAR IS LIFE-CHANGING AND</a:t>
            </a:r>
          </a:p>
          <a:p>
            <a:pPr algn="ctr">
              <a:spcBef>
                <a:spcPts val="600"/>
              </a:spcBef>
            </a:pPr>
            <a:r>
              <a:rPr lang="en-US" b="1"/>
              <a:t>AN IMPORTANT PART OF IMPROVING OVERALL HEALTH</a:t>
            </a:r>
          </a:p>
        </p:txBody>
      </p:sp>
    </p:spTree>
    <p:extLst>
      <p:ext uri="{BB962C8B-B14F-4D97-AF65-F5344CB8AC3E}">
        <p14:creationId xmlns:p14="http://schemas.microsoft.com/office/powerpoint/2010/main" val="48042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8A44-08C1-40A6-A335-F30C5B3B242E}"/>
              </a:ext>
            </a:extLst>
          </p:cNvPr>
          <p:cNvSpPr>
            <a:spLocks noGrp="1"/>
          </p:cNvSpPr>
          <p:nvPr>
            <p:ph type="title"/>
          </p:nvPr>
        </p:nvSpPr>
        <p:spPr/>
        <p:txBody>
          <a:bodyPr/>
          <a:lstStyle/>
          <a:p>
            <a:r>
              <a:rPr lang="en-US"/>
              <a:t>Our care and obligation for your patients</a:t>
            </a:r>
          </a:p>
        </p:txBody>
      </p:sp>
      <p:sp>
        <p:nvSpPr>
          <p:cNvPr id="3" name="Content Placeholder 2">
            <a:extLst>
              <a:ext uri="{FF2B5EF4-FFF2-40B4-BE49-F238E27FC236}">
                <a16:creationId xmlns:a16="http://schemas.microsoft.com/office/drawing/2014/main" id="{8F08B763-C646-4330-9841-51F75DBC4A5A}"/>
              </a:ext>
            </a:extLst>
          </p:cNvPr>
          <p:cNvSpPr>
            <a:spLocks noGrp="1"/>
          </p:cNvSpPr>
          <p:nvPr>
            <p:ph idx="1"/>
          </p:nvPr>
        </p:nvSpPr>
        <p:spPr/>
        <p:txBody>
          <a:bodyPr>
            <a:normAutofit lnSpcReduction="10000"/>
          </a:bodyPr>
          <a:lstStyle/>
          <a:p>
            <a:pPr>
              <a:buFont typeface="Arial" panose="020B0604020202020204" pitchFamily="34" charset="0"/>
              <a:buChar char="•"/>
            </a:pPr>
            <a:r>
              <a:rPr lang="en-US"/>
              <a:t> Comprehensive fitting and fabrication </a:t>
            </a:r>
          </a:p>
          <a:p>
            <a:pPr>
              <a:buFont typeface="Arial" panose="020B0604020202020204" pitchFamily="34" charset="0"/>
              <a:buChar char="•"/>
            </a:pPr>
            <a:r>
              <a:rPr lang="en-US"/>
              <a:t> Information</a:t>
            </a:r>
          </a:p>
          <a:p>
            <a:pPr lvl="1">
              <a:buFont typeface="Arial" panose="020B0604020202020204" pitchFamily="34" charset="0"/>
              <a:buChar char="•"/>
            </a:pPr>
            <a:r>
              <a:rPr lang="en-US"/>
              <a:t>Billing</a:t>
            </a:r>
          </a:p>
          <a:p>
            <a:pPr lvl="1">
              <a:buFont typeface="Arial" panose="020B0604020202020204" pitchFamily="34" charset="0"/>
              <a:buChar char="•"/>
            </a:pPr>
            <a:r>
              <a:rPr lang="en-US"/>
              <a:t>How to break in the new shoes/orthotics</a:t>
            </a:r>
          </a:p>
          <a:p>
            <a:pPr lvl="1">
              <a:buFont typeface="Arial" panose="020B0604020202020204" pitchFamily="34" charset="0"/>
              <a:buChar char="•"/>
            </a:pPr>
            <a:r>
              <a:rPr lang="en-US"/>
              <a:t>Checking feet before and after footwear use</a:t>
            </a:r>
          </a:p>
          <a:p>
            <a:pPr lvl="1">
              <a:buFont typeface="Arial" panose="020B0604020202020204" pitchFamily="34" charset="0"/>
              <a:buChar char="•"/>
            </a:pPr>
            <a:r>
              <a:rPr lang="en-US"/>
              <a:t>Footwear maintenance</a:t>
            </a:r>
          </a:p>
          <a:p>
            <a:pPr lvl="1">
              <a:buFont typeface="Arial" panose="020B0604020202020204" pitchFamily="34" charset="0"/>
              <a:buChar char="•"/>
            </a:pPr>
            <a:r>
              <a:rPr lang="en-US"/>
              <a:t>Althea’s Footwear Solutions’ warranty</a:t>
            </a:r>
          </a:p>
          <a:p>
            <a:pPr lvl="2">
              <a:buFont typeface="Arial" panose="020B0604020202020204" pitchFamily="34" charset="0"/>
              <a:buChar char="•"/>
            </a:pPr>
            <a:r>
              <a:rPr lang="en-US"/>
              <a:t>Supplements manufacturer’s warranty</a:t>
            </a:r>
          </a:p>
          <a:p>
            <a:pPr lvl="1">
              <a:buFont typeface="Arial" panose="020B0604020202020204" pitchFamily="34" charset="0"/>
              <a:buChar char="•"/>
            </a:pPr>
            <a:r>
              <a:rPr lang="en-US"/>
              <a:t>Inserts change schedule (for those with orthotics)</a:t>
            </a:r>
          </a:p>
          <a:p>
            <a:pPr>
              <a:buFont typeface="Arial" panose="020B0604020202020204" pitchFamily="34" charset="0"/>
              <a:buChar char="•"/>
            </a:pPr>
            <a:r>
              <a:rPr lang="en-US"/>
              <a:t> Detailed brochure provided at time of footwear pick-up</a:t>
            </a:r>
          </a:p>
          <a:p>
            <a:pPr lvl="1">
              <a:buFont typeface="Arial" panose="020B0604020202020204" pitchFamily="34" charset="0"/>
              <a:buChar char="•"/>
            </a:pPr>
            <a:r>
              <a:rPr lang="en-US"/>
              <a:t>Verbal review of all of the above</a:t>
            </a:r>
          </a:p>
          <a:p>
            <a:pPr>
              <a:buFont typeface="Arial" panose="020B0604020202020204" pitchFamily="34" charset="0"/>
              <a:buChar char="•"/>
            </a:pPr>
            <a:r>
              <a:rPr lang="en-US"/>
              <a:t> </a:t>
            </a:r>
            <a:r>
              <a:rPr lang="en-US">
                <a:highlight>
                  <a:srgbClr val="FFFF00"/>
                </a:highlight>
              </a:rPr>
              <a:t>Proof of delivery</a:t>
            </a:r>
          </a:p>
        </p:txBody>
      </p:sp>
    </p:spTree>
    <p:extLst>
      <p:ext uri="{BB962C8B-B14F-4D97-AF65-F5344CB8AC3E}">
        <p14:creationId xmlns:p14="http://schemas.microsoft.com/office/powerpoint/2010/main" val="317221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1377-76AD-43D4-BB51-2909436BE942}"/>
              </a:ext>
            </a:extLst>
          </p:cNvPr>
          <p:cNvSpPr>
            <a:spLocks noGrp="1"/>
          </p:cNvSpPr>
          <p:nvPr>
            <p:ph type="title"/>
          </p:nvPr>
        </p:nvSpPr>
        <p:spPr/>
        <p:txBody>
          <a:bodyPr/>
          <a:lstStyle/>
          <a:p>
            <a:r>
              <a:rPr lang="en-US"/>
              <a:t>Medicare Coverage </a:t>
            </a:r>
          </a:p>
        </p:txBody>
      </p:sp>
      <p:sp>
        <p:nvSpPr>
          <p:cNvPr id="3" name="Text Placeholder 2">
            <a:extLst>
              <a:ext uri="{FF2B5EF4-FFF2-40B4-BE49-F238E27FC236}">
                <a16:creationId xmlns:a16="http://schemas.microsoft.com/office/drawing/2014/main" id="{2932CBF0-BCEE-48A8-B64B-E2EC429C2765}"/>
              </a:ext>
            </a:extLst>
          </p:cNvPr>
          <p:cNvSpPr>
            <a:spLocks noGrp="1"/>
          </p:cNvSpPr>
          <p:nvPr>
            <p:ph type="body" idx="1"/>
          </p:nvPr>
        </p:nvSpPr>
        <p:spPr/>
        <p:txBody>
          <a:bodyPr/>
          <a:lstStyle/>
          <a:p>
            <a:r>
              <a:rPr lang="en-US"/>
              <a:t>Overview and demonstration project</a:t>
            </a:r>
          </a:p>
        </p:txBody>
      </p:sp>
    </p:spTree>
    <p:extLst>
      <p:ext uri="{BB962C8B-B14F-4D97-AF65-F5344CB8AC3E}">
        <p14:creationId xmlns:p14="http://schemas.microsoft.com/office/powerpoint/2010/main" val="402956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2913-62E2-4E0A-A57E-2ABF6EAF06C2}"/>
              </a:ext>
            </a:extLst>
          </p:cNvPr>
          <p:cNvSpPr>
            <a:spLocks noGrp="1"/>
          </p:cNvSpPr>
          <p:nvPr>
            <p:ph type="title"/>
          </p:nvPr>
        </p:nvSpPr>
        <p:spPr/>
        <p:txBody>
          <a:bodyPr/>
          <a:lstStyle/>
          <a:p>
            <a:r>
              <a:rPr lang="en-US"/>
              <a:t>Eligibility for therapeutic shoes for people with diabetes</a:t>
            </a:r>
          </a:p>
        </p:txBody>
      </p:sp>
      <p:sp>
        <p:nvSpPr>
          <p:cNvPr id="3" name="Content Placeholder 2">
            <a:extLst>
              <a:ext uri="{FF2B5EF4-FFF2-40B4-BE49-F238E27FC236}">
                <a16:creationId xmlns:a16="http://schemas.microsoft.com/office/drawing/2014/main" id="{EFB19596-C569-4BFA-B522-BB1511663441}"/>
              </a:ext>
            </a:extLst>
          </p:cNvPr>
          <p:cNvSpPr>
            <a:spLocks noGrp="1"/>
          </p:cNvSpPr>
          <p:nvPr>
            <p:ph idx="1"/>
          </p:nvPr>
        </p:nvSpPr>
        <p:spPr/>
        <p:txBody>
          <a:bodyPr/>
          <a:lstStyle/>
          <a:p>
            <a:pPr marL="166688" indent="-166688">
              <a:buFont typeface="Arial" panose="020B0604020202020204" pitchFamily="34" charset="0"/>
              <a:buChar char="•"/>
            </a:pPr>
            <a:r>
              <a:rPr lang="en-US"/>
              <a:t> SSA 1861(s)(12) describes coverage for, "extra-depth shoes with inserts or custom molded  shoes with inserts for an individual with diabetes" when certain specified requirements are met.  Reimbursement is available for shoes used by beneficiaries with diabetes when the applicable coverage requirements are met.   </a:t>
            </a:r>
          </a:p>
          <a:p>
            <a:pPr marL="166688" indent="-166688">
              <a:buFont typeface="Arial" panose="020B0604020202020204" pitchFamily="34" charset="0"/>
              <a:buChar char="•"/>
            </a:pPr>
            <a:r>
              <a:rPr lang="en-US"/>
              <a:t>Suppliers (like Althea’s Footwear Solutions) are subject to Medicare audit and accountable for patient-specific documentation</a:t>
            </a:r>
          </a:p>
          <a:p>
            <a:pPr marL="459296" lvl="1" indent="-166688">
              <a:buFont typeface="Arial" panose="020B0604020202020204" pitchFamily="34" charset="0"/>
              <a:buChar char="•"/>
            </a:pPr>
            <a:r>
              <a:rPr lang="en-US"/>
              <a:t>Medical records: #1-#3</a:t>
            </a:r>
          </a:p>
          <a:p>
            <a:pPr marL="459296" lvl="1" indent="-166688">
              <a:buFont typeface="Arial" panose="020B0604020202020204" pitchFamily="34" charset="0"/>
              <a:buChar char="•"/>
            </a:pPr>
            <a:r>
              <a:rPr lang="en-US"/>
              <a:t>Required plans and signatures by the correct medical professionals</a:t>
            </a:r>
          </a:p>
          <a:p>
            <a:pPr marL="459296" lvl="1" indent="-166688">
              <a:buFont typeface="Arial" panose="020B0604020202020204" pitchFamily="34" charset="0"/>
              <a:buChar char="•"/>
            </a:pPr>
            <a:r>
              <a:rPr lang="en-US"/>
              <a:t>Documentation dated</a:t>
            </a:r>
          </a:p>
          <a:p>
            <a:pPr marL="459296" lvl="1" indent="-166688">
              <a:buFont typeface="Arial" panose="020B0604020202020204" pitchFamily="34" charset="0"/>
              <a:buChar char="•"/>
            </a:pPr>
            <a:r>
              <a:rPr lang="en-US"/>
              <a:t>Wear and care guide for footwear owner</a:t>
            </a:r>
          </a:p>
        </p:txBody>
      </p:sp>
    </p:spTree>
    <p:extLst>
      <p:ext uri="{BB962C8B-B14F-4D97-AF65-F5344CB8AC3E}">
        <p14:creationId xmlns:p14="http://schemas.microsoft.com/office/powerpoint/2010/main" val="349816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8DEB-8555-4774-B0C4-3156DA77E44E}"/>
              </a:ext>
            </a:extLst>
          </p:cNvPr>
          <p:cNvSpPr>
            <a:spLocks noGrp="1"/>
          </p:cNvSpPr>
          <p:nvPr>
            <p:ph type="title"/>
          </p:nvPr>
        </p:nvSpPr>
        <p:spPr/>
        <p:txBody>
          <a:bodyPr/>
          <a:lstStyle/>
          <a:p>
            <a:r>
              <a:rPr lang="en-US"/>
              <a:t>Washington NOT part of Primary Care First Model Demonstration Project</a:t>
            </a:r>
          </a:p>
        </p:txBody>
      </p:sp>
      <p:sp>
        <p:nvSpPr>
          <p:cNvPr id="3" name="Content Placeholder 2">
            <a:extLst>
              <a:ext uri="{FF2B5EF4-FFF2-40B4-BE49-F238E27FC236}">
                <a16:creationId xmlns:a16="http://schemas.microsoft.com/office/drawing/2014/main" id="{8AE62391-0C2E-40D9-B7D1-59782A2F1D0D}"/>
              </a:ext>
            </a:extLst>
          </p:cNvPr>
          <p:cNvSpPr>
            <a:spLocks noGrp="1"/>
          </p:cNvSpPr>
          <p:nvPr>
            <p:ph idx="1"/>
          </p:nvPr>
        </p:nvSpPr>
        <p:spPr/>
        <p:txBody>
          <a:bodyPr/>
          <a:lstStyle/>
          <a:p>
            <a:pPr>
              <a:buFont typeface="Arial" panose="020B0604020202020204" pitchFamily="34" charset="0"/>
              <a:buChar char="•"/>
            </a:pPr>
            <a:r>
              <a:rPr lang="en-US"/>
              <a:t> January 1, 2021 – December 31, 2025</a:t>
            </a:r>
          </a:p>
          <a:p>
            <a:pPr>
              <a:buFont typeface="Arial" panose="020B0604020202020204" pitchFamily="34" charset="0"/>
              <a:buChar char="•"/>
            </a:pPr>
            <a:r>
              <a:rPr lang="en-US"/>
              <a:t> ONLY IN SELECTED AREAS</a:t>
            </a:r>
          </a:p>
          <a:p>
            <a:pPr lvl="1">
              <a:buFont typeface="Arial" panose="020B0604020202020204" pitchFamily="34" charset="0"/>
              <a:buChar char="•"/>
            </a:pPr>
            <a:r>
              <a:rPr lang="en-US"/>
              <a:t>26 regions</a:t>
            </a:r>
          </a:p>
          <a:p>
            <a:pPr lvl="1">
              <a:buFont typeface="Arial" panose="020B0604020202020204" pitchFamily="34" charset="0"/>
              <a:buChar char="•"/>
            </a:pPr>
            <a:r>
              <a:rPr lang="en-US"/>
              <a:t>Includes Alaska (statewide), Montana (statewide) and Oregon (statewide)</a:t>
            </a:r>
          </a:p>
          <a:p>
            <a:pPr marL="166688" indent="-166688">
              <a:buFont typeface="Arial" panose="020B0604020202020204" pitchFamily="34" charset="0"/>
              <a:buChar char="•"/>
            </a:pPr>
            <a:r>
              <a:rPr lang="en-US"/>
              <a:t>Nurse Practitioners can refer and certify Medicare beneficiaries for diabetic shoe and shoe insert benefits</a:t>
            </a:r>
          </a:p>
          <a:p>
            <a:pPr marL="459296" lvl="1" indent="-166688">
              <a:buFont typeface="Arial" panose="020B0604020202020204" pitchFamily="34" charset="0"/>
              <a:buChar char="•"/>
            </a:pPr>
            <a:r>
              <a:rPr lang="en-US"/>
              <a:t>Must bill “incident to” a physician’s services</a:t>
            </a:r>
          </a:p>
          <a:p>
            <a:pPr marL="0" indent="0">
              <a:buNone/>
            </a:pPr>
            <a:endParaRPr lang="en-US"/>
          </a:p>
          <a:p>
            <a:pPr marL="0" indent="0" algn="ctr">
              <a:buNone/>
            </a:pPr>
            <a:r>
              <a:rPr lang="en-US" b="1"/>
              <a:t>ALTHEA’S FOOTWEAR SOLUTIONS WILL MONITOR THIS PROJECT AND INFORM REFERRING MEDICAL OFFICES IF/WHEN THIS CHANGE COMES TO WASHINGTON</a:t>
            </a:r>
          </a:p>
        </p:txBody>
      </p:sp>
    </p:spTree>
    <p:extLst>
      <p:ext uri="{BB962C8B-B14F-4D97-AF65-F5344CB8AC3E}">
        <p14:creationId xmlns:p14="http://schemas.microsoft.com/office/powerpoint/2010/main" val="141935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1972-BD59-4997-B489-69512BEE3EED}"/>
              </a:ext>
            </a:extLst>
          </p:cNvPr>
          <p:cNvSpPr>
            <a:spLocks noGrp="1"/>
          </p:cNvSpPr>
          <p:nvPr>
            <p:ph type="title"/>
          </p:nvPr>
        </p:nvSpPr>
        <p:spPr/>
        <p:txBody>
          <a:bodyPr/>
          <a:lstStyle/>
          <a:p>
            <a:r>
              <a:rPr lang="en-US"/>
              <a:t>Medicare detail drill-down</a:t>
            </a:r>
          </a:p>
        </p:txBody>
      </p:sp>
      <p:sp>
        <p:nvSpPr>
          <p:cNvPr id="3" name="Content Placeholder 2">
            <a:extLst>
              <a:ext uri="{FF2B5EF4-FFF2-40B4-BE49-F238E27FC236}">
                <a16:creationId xmlns:a16="http://schemas.microsoft.com/office/drawing/2014/main" id="{50F5947A-18EB-422D-A659-D359C976FDA0}"/>
              </a:ext>
            </a:extLst>
          </p:cNvPr>
          <p:cNvSpPr>
            <a:spLocks noGrp="1"/>
          </p:cNvSpPr>
          <p:nvPr>
            <p:ph idx="1"/>
          </p:nvPr>
        </p:nvSpPr>
        <p:spPr/>
        <p:txBody>
          <a:bodyPr/>
          <a:lstStyle/>
          <a:p>
            <a:pPr>
              <a:buFont typeface="Arial" panose="020B0604020202020204" pitchFamily="34" charset="0"/>
              <a:buChar char="•"/>
            </a:pPr>
            <a:r>
              <a:rPr lang="en-US"/>
              <a:t> See the appendix of this presentation for references and related articles</a:t>
            </a:r>
          </a:p>
          <a:p>
            <a:pPr lvl="1">
              <a:buFont typeface="Arial" panose="020B0604020202020204" pitchFamily="34" charset="0"/>
              <a:buChar char="•"/>
            </a:pPr>
            <a:r>
              <a:rPr lang="en-US"/>
              <a:t>Compiled by Althea Powell, C.Ped., L. Ped., O.S.T. (Florida Pedorthist and Supplier)</a:t>
            </a:r>
          </a:p>
        </p:txBody>
      </p:sp>
    </p:spTree>
    <p:extLst>
      <p:ext uri="{BB962C8B-B14F-4D97-AF65-F5344CB8AC3E}">
        <p14:creationId xmlns:p14="http://schemas.microsoft.com/office/powerpoint/2010/main" val="346281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0E44-8634-4ACC-B70F-F3927BA4DB9F}"/>
              </a:ext>
            </a:extLst>
          </p:cNvPr>
          <p:cNvSpPr>
            <a:spLocks noGrp="1"/>
          </p:cNvSpPr>
          <p:nvPr>
            <p:ph type="title"/>
          </p:nvPr>
        </p:nvSpPr>
        <p:spPr/>
        <p:txBody>
          <a:bodyPr/>
          <a:lstStyle/>
          <a:p>
            <a:r>
              <a:rPr lang="en-US"/>
              <a:t>Part of your patient’s health team</a:t>
            </a:r>
          </a:p>
        </p:txBody>
      </p:sp>
      <p:sp>
        <p:nvSpPr>
          <p:cNvPr id="3" name="Text Placeholder 2">
            <a:extLst>
              <a:ext uri="{FF2B5EF4-FFF2-40B4-BE49-F238E27FC236}">
                <a16:creationId xmlns:a16="http://schemas.microsoft.com/office/drawing/2014/main" id="{F14509B3-1FC1-423F-ADC5-44E67CF3A599}"/>
              </a:ext>
            </a:extLst>
          </p:cNvPr>
          <p:cNvSpPr>
            <a:spLocks noGrp="1"/>
          </p:cNvSpPr>
          <p:nvPr>
            <p:ph type="body" idx="1"/>
          </p:nvPr>
        </p:nvSpPr>
        <p:spPr/>
        <p:txBody>
          <a:bodyPr/>
          <a:lstStyle/>
          <a:p>
            <a:r>
              <a:rPr lang="en-US"/>
              <a:t>Comprehensive personal fitting and fabrication</a:t>
            </a:r>
          </a:p>
        </p:txBody>
      </p:sp>
    </p:spTree>
    <p:extLst>
      <p:ext uri="{BB962C8B-B14F-4D97-AF65-F5344CB8AC3E}">
        <p14:creationId xmlns:p14="http://schemas.microsoft.com/office/powerpoint/2010/main" val="367572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6CD071-1575-4FBF-BA3D-D3A01FF6C375}"/>
              </a:ext>
            </a:extLst>
          </p:cNvPr>
          <p:cNvPicPr>
            <a:picLocks noChangeAspect="1"/>
          </p:cNvPicPr>
          <p:nvPr/>
        </p:nvPicPr>
        <p:blipFill rotWithShape="1">
          <a:blip r:embed="rId2"/>
          <a:srcRect t="12314"/>
          <a:stretch/>
        </p:blipFill>
        <p:spPr>
          <a:xfrm>
            <a:off x="8351520" y="3560307"/>
            <a:ext cx="3840480" cy="3383280"/>
          </a:xfrm>
          <a:prstGeom prst="rect">
            <a:avLst/>
          </a:prstGeom>
        </p:spPr>
      </p:pic>
      <p:sp>
        <p:nvSpPr>
          <p:cNvPr id="2" name="Title 1">
            <a:extLst>
              <a:ext uri="{FF2B5EF4-FFF2-40B4-BE49-F238E27FC236}">
                <a16:creationId xmlns:a16="http://schemas.microsoft.com/office/drawing/2014/main" id="{F18C18D0-8382-4C65-9CAA-1AAEB3EAB7DF}"/>
              </a:ext>
            </a:extLst>
          </p:cNvPr>
          <p:cNvSpPr>
            <a:spLocks noGrp="1"/>
          </p:cNvSpPr>
          <p:nvPr>
            <p:ph type="title"/>
          </p:nvPr>
        </p:nvSpPr>
        <p:spPr/>
        <p:txBody>
          <a:bodyPr/>
          <a:lstStyle/>
          <a:p>
            <a:r>
              <a:rPr lang="en-US"/>
              <a:t>Althea’s Footwear Solutions</a:t>
            </a:r>
          </a:p>
        </p:txBody>
      </p:sp>
      <p:pic>
        <p:nvPicPr>
          <p:cNvPr id="6" name="Content Placeholder 5" descr="A picture containing person, person, indoor, preparing&#10;&#10;Description automatically generated">
            <a:extLst>
              <a:ext uri="{FF2B5EF4-FFF2-40B4-BE49-F238E27FC236}">
                <a16:creationId xmlns:a16="http://schemas.microsoft.com/office/drawing/2014/main" id="{01C9D422-07CF-4B27-B6B0-A57E7597D036}"/>
              </a:ext>
            </a:extLst>
          </p:cNvPr>
          <p:cNvPicPr>
            <a:picLocks noGrp="1" noChangeAspect="1"/>
          </p:cNvPicPr>
          <p:nvPr>
            <p:ph idx="1"/>
          </p:nvPr>
        </p:nvPicPr>
        <p:blipFill>
          <a:blip r:embed="rId3"/>
          <a:stretch>
            <a:fillRect/>
          </a:stretch>
        </p:blipFill>
        <p:spPr>
          <a:xfrm>
            <a:off x="5663186" y="8483"/>
            <a:ext cx="4830856" cy="3383280"/>
          </a:xfrm>
        </p:spPr>
      </p:pic>
      <p:sp>
        <p:nvSpPr>
          <p:cNvPr id="4" name="Text Placeholder 3">
            <a:extLst>
              <a:ext uri="{FF2B5EF4-FFF2-40B4-BE49-F238E27FC236}">
                <a16:creationId xmlns:a16="http://schemas.microsoft.com/office/drawing/2014/main" id="{1C527303-5AD0-4506-A116-CFDE76E177EF}"/>
              </a:ext>
            </a:extLst>
          </p:cNvPr>
          <p:cNvSpPr>
            <a:spLocks noGrp="1"/>
          </p:cNvSpPr>
          <p:nvPr>
            <p:ph type="body" sz="half" idx="2"/>
          </p:nvPr>
        </p:nvSpPr>
        <p:spPr/>
        <p:txBody>
          <a:bodyPr vert="horz" lIns="91440" tIns="45720" rIns="91440" bIns="45720" rtlCol="0" anchor="t">
            <a:normAutofit/>
          </a:bodyPr>
          <a:lstStyle/>
          <a:p>
            <a:r>
              <a:rPr lang="en-US" sz="1800"/>
              <a:t>Full-service, accredited custom fabrication department</a:t>
            </a:r>
          </a:p>
          <a:p>
            <a:r>
              <a:rPr lang="en-US" sz="1800"/>
              <a:t>4 ABC Certified Pedorthists + 1 sitting for boards </a:t>
            </a:r>
          </a:p>
          <a:p>
            <a:r>
              <a:rPr lang="en-US" sz="1800"/>
              <a:t>Staff combine for more than 100 years of fitting stool experience</a:t>
            </a:r>
            <a:endParaRPr lang="en-US"/>
          </a:p>
          <a:p>
            <a:r>
              <a:rPr lang="en-US" sz="1800"/>
              <a:t>Serving diabetic and other unique feet</a:t>
            </a:r>
          </a:p>
        </p:txBody>
      </p:sp>
      <p:pic>
        <p:nvPicPr>
          <p:cNvPr id="8" name="Picture 7" descr="A picture containing person, footwear, feet&#10;&#10;Description automatically generated">
            <a:extLst>
              <a:ext uri="{FF2B5EF4-FFF2-40B4-BE49-F238E27FC236}">
                <a16:creationId xmlns:a16="http://schemas.microsoft.com/office/drawing/2014/main" id="{502D1F7E-AA5E-483D-B61C-2873D9B7DF4A}"/>
              </a:ext>
            </a:extLst>
          </p:cNvPr>
          <p:cNvPicPr>
            <a:picLocks noChangeAspect="1"/>
          </p:cNvPicPr>
          <p:nvPr/>
        </p:nvPicPr>
        <p:blipFill>
          <a:blip r:embed="rId4"/>
          <a:stretch>
            <a:fillRect/>
          </a:stretch>
        </p:blipFill>
        <p:spPr>
          <a:xfrm>
            <a:off x="4228706" y="3560307"/>
            <a:ext cx="4023360" cy="2816352"/>
          </a:xfrm>
          <a:prstGeom prst="rect">
            <a:avLst/>
          </a:prstGeom>
        </p:spPr>
      </p:pic>
      <p:pic>
        <p:nvPicPr>
          <p:cNvPr id="10" name="Picture 9">
            <a:extLst>
              <a:ext uri="{FF2B5EF4-FFF2-40B4-BE49-F238E27FC236}">
                <a16:creationId xmlns:a16="http://schemas.microsoft.com/office/drawing/2014/main" id="{A4028E22-E529-4520-BE05-67043523CA06}"/>
              </a:ext>
            </a:extLst>
          </p:cNvPr>
          <p:cNvPicPr>
            <a:picLocks noChangeAspect="1"/>
          </p:cNvPicPr>
          <p:nvPr/>
        </p:nvPicPr>
        <p:blipFill>
          <a:blip r:embed="rId5"/>
          <a:stretch>
            <a:fillRect/>
          </a:stretch>
        </p:blipFill>
        <p:spPr>
          <a:xfrm>
            <a:off x="2229987" y="5943601"/>
            <a:ext cx="1591666" cy="640080"/>
          </a:xfrm>
          <a:prstGeom prst="rect">
            <a:avLst/>
          </a:prstGeom>
        </p:spPr>
      </p:pic>
    </p:spTree>
    <p:extLst>
      <p:ext uri="{BB962C8B-B14F-4D97-AF65-F5344CB8AC3E}">
        <p14:creationId xmlns:p14="http://schemas.microsoft.com/office/powerpoint/2010/main" val="1248074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09DC-2430-4900-B025-63E52811EC1C}"/>
              </a:ext>
            </a:extLst>
          </p:cNvPr>
          <p:cNvSpPr>
            <a:spLocks noGrp="1"/>
          </p:cNvSpPr>
          <p:nvPr>
            <p:ph type="title"/>
          </p:nvPr>
        </p:nvSpPr>
        <p:spPr/>
        <p:txBody>
          <a:bodyPr/>
          <a:lstStyle/>
          <a:p>
            <a:r>
              <a:rPr lang="en-US"/>
              <a:t>We take your comfort and foot health to heart</a:t>
            </a:r>
          </a:p>
        </p:txBody>
      </p:sp>
      <p:sp>
        <p:nvSpPr>
          <p:cNvPr id="4" name="Text Placeholder 3">
            <a:extLst>
              <a:ext uri="{FF2B5EF4-FFF2-40B4-BE49-F238E27FC236}">
                <a16:creationId xmlns:a16="http://schemas.microsoft.com/office/drawing/2014/main" id="{0C6DF855-FEE1-422B-8E4C-BB39A312A938}"/>
              </a:ext>
            </a:extLst>
          </p:cNvPr>
          <p:cNvSpPr>
            <a:spLocks noGrp="1"/>
          </p:cNvSpPr>
          <p:nvPr>
            <p:ph type="body" sz="half" idx="2"/>
          </p:nvPr>
        </p:nvSpPr>
        <p:spPr/>
        <p:txBody>
          <a:bodyPr/>
          <a:lstStyle/>
          <a:p>
            <a:r>
              <a:rPr lang="en-US"/>
              <a:t>Range of styles to support a range of lifestyles</a:t>
            </a:r>
          </a:p>
        </p:txBody>
      </p:sp>
      <p:pic>
        <p:nvPicPr>
          <p:cNvPr id="12" name="Picture 11" descr="A picture containing indoor, shelf&#10;&#10;Description automatically generated">
            <a:extLst>
              <a:ext uri="{FF2B5EF4-FFF2-40B4-BE49-F238E27FC236}">
                <a16:creationId xmlns:a16="http://schemas.microsoft.com/office/drawing/2014/main" id="{686103C5-65A5-4833-A63E-C49DA5781735}"/>
              </a:ext>
            </a:extLst>
          </p:cNvPr>
          <p:cNvPicPr>
            <a:picLocks noChangeAspect="1"/>
          </p:cNvPicPr>
          <p:nvPr/>
        </p:nvPicPr>
        <p:blipFill rotWithShape="1">
          <a:blip r:embed="rId2">
            <a:extLst>
              <a:ext uri="{28A0092B-C50C-407E-A947-70E740481C1C}">
                <a14:useLocalDpi xmlns:a14="http://schemas.microsoft.com/office/drawing/2010/main" val="0"/>
              </a:ext>
            </a:extLst>
          </a:blip>
          <a:srcRect l="18816" r="6465" b="-3"/>
          <a:stretch/>
        </p:blipFill>
        <p:spPr>
          <a:xfrm>
            <a:off x="4151755" y="969451"/>
            <a:ext cx="3922776" cy="3937599"/>
          </a:xfrm>
          <a:prstGeom prst="rect">
            <a:avLst/>
          </a:prstGeom>
        </p:spPr>
      </p:pic>
      <p:pic>
        <p:nvPicPr>
          <p:cNvPr id="14" name="Picture 13" descr="A picture containing text, footwear&#10;&#10;Description automatically generated">
            <a:extLst>
              <a:ext uri="{FF2B5EF4-FFF2-40B4-BE49-F238E27FC236}">
                <a16:creationId xmlns:a16="http://schemas.microsoft.com/office/drawing/2014/main" id="{984C0402-7507-4A14-A379-64041BB553B8}"/>
              </a:ext>
            </a:extLst>
          </p:cNvPr>
          <p:cNvPicPr>
            <a:picLocks noChangeAspect="1"/>
          </p:cNvPicPr>
          <p:nvPr/>
        </p:nvPicPr>
        <p:blipFill rotWithShape="1">
          <a:blip r:embed="rId3">
            <a:extLst>
              <a:ext uri="{28A0092B-C50C-407E-A947-70E740481C1C}">
                <a14:useLocalDpi xmlns:a14="http://schemas.microsoft.com/office/drawing/2010/main" val="0"/>
              </a:ext>
            </a:extLst>
          </a:blip>
          <a:srcRect t="13330" r="1" b="4592"/>
          <a:stretch/>
        </p:blipFill>
        <p:spPr>
          <a:xfrm>
            <a:off x="66417" y="336674"/>
            <a:ext cx="4005598" cy="2194560"/>
          </a:xfrm>
          <a:prstGeom prst="rect">
            <a:avLst/>
          </a:prstGeom>
        </p:spPr>
      </p:pic>
      <p:sp>
        <p:nvSpPr>
          <p:cNvPr id="15" name="TextBox 14">
            <a:extLst>
              <a:ext uri="{FF2B5EF4-FFF2-40B4-BE49-F238E27FC236}">
                <a16:creationId xmlns:a16="http://schemas.microsoft.com/office/drawing/2014/main" id="{529BEC40-447D-4BD8-9696-A131F3BD3AC4}"/>
              </a:ext>
            </a:extLst>
          </p:cNvPr>
          <p:cNvSpPr txBox="1"/>
          <p:nvPr/>
        </p:nvSpPr>
        <p:spPr>
          <a:xfrm>
            <a:off x="8294917" y="410542"/>
            <a:ext cx="3424334" cy="4062651"/>
          </a:xfrm>
          <a:prstGeom prst="rect">
            <a:avLst/>
          </a:prstGeom>
          <a:noFill/>
          <a:ln w="19050">
            <a:solidFill>
              <a:schemeClr val="accent2">
                <a:lumMod val="75000"/>
              </a:schemeClr>
            </a:solidFill>
          </a:ln>
        </p:spPr>
        <p:txBody>
          <a:bodyPr wrap="square" lIns="91440" tIns="45720" rIns="91440" bIns="45720" rtlCol="0" anchor="t">
            <a:spAutoFit/>
          </a:bodyPr>
          <a:lstStyle/>
          <a:p>
            <a:r>
              <a:rPr lang="en-US" sz="2400" b="1"/>
              <a:t>Two locations</a:t>
            </a:r>
          </a:p>
          <a:p>
            <a:endParaRPr lang="en-US" sz="800"/>
          </a:p>
          <a:p>
            <a:r>
              <a:rPr lang="en-US" sz="2000"/>
              <a:t>Everett</a:t>
            </a:r>
            <a:endParaRPr lang="en-US" sz="2000">
              <a:cs typeface="Calibri"/>
            </a:endParaRPr>
          </a:p>
          <a:p>
            <a:pPr marL="285750" indent="-285750">
              <a:buFont typeface="Arial" panose="020B0604020202020204" pitchFamily="34" charset="0"/>
              <a:buChar char="•"/>
            </a:pPr>
            <a:r>
              <a:rPr lang="en-US" sz="2000"/>
              <a:t>425-303-0108</a:t>
            </a:r>
            <a:endParaRPr lang="en-US" sz="2000">
              <a:cs typeface="Calibri"/>
            </a:endParaRPr>
          </a:p>
          <a:p>
            <a:endParaRPr lang="en-US" sz="2000"/>
          </a:p>
          <a:p>
            <a:r>
              <a:rPr lang="en-US" sz="2000"/>
              <a:t>Lakewood</a:t>
            </a:r>
            <a:endParaRPr lang="en-US">
              <a:cs typeface="Calibri"/>
            </a:endParaRPr>
          </a:p>
          <a:p>
            <a:pPr marL="342900" indent="-342900">
              <a:buFont typeface="Arial" panose="020B0604020202020204" pitchFamily="34" charset="0"/>
              <a:buChar char="•"/>
            </a:pPr>
            <a:r>
              <a:rPr lang="en-US" sz="2000"/>
              <a:t>253-473-4311</a:t>
            </a:r>
            <a:endParaRPr lang="en-US" sz="2000">
              <a:cs typeface="Calibri"/>
            </a:endParaRPr>
          </a:p>
          <a:p>
            <a:endParaRPr lang="en-US"/>
          </a:p>
          <a:p>
            <a:r>
              <a:rPr lang="en-US" sz="2000"/>
              <a:t>Email </a:t>
            </a:r>
            <a:endParaRPr lang="en-US" sz="2000">
              <a:cs typeface="Calibri"/>
            </a:endParaRPr>
          </a:p>
          <a:p>
            <a:pPr marL="285750" indent="-285750">
              <a:buFont typeface="Arial" panose="020B0604020202020204" pitchFamily="34" charset="0"/>
              <a:buChar char="•"/>
            </a:pPr>
            <a:r>
              <a:rPr lang="en-US" sz="2000">
                <a:highlight>
                  <a:srgbClr val="FFFF00"/>
                </a:highlight>
              </a:rPr>
              <a:t>althea@altheas.net</a:t>
            </a:r>
            <a:endParaRPr lang="en-US" sz="2000"/>
          </a:p>
          <a:p>
            <a:pPr marL="285750" indent="-285750">
              <a:buFont typeface="Arial" panose="020B0604020202020204" pitchFamily="34" charset="0"/>
              <a:buChar char="•"/>
            </a:pPr>
            <a:endParaRPr lang="en-US"/>
          </a:p>
          <a:p>
            <a:r>
              <a:rPr lang="en-US" sz="2400" b="1"/>
              <a:t>Website</a:t>
            </a:r>
            <a:endParaRPr lang="en-US" sz="2400" b="1">
              <a:cs typeface="Calibri"/>
            </a:endParaRPr>
          </a:p>
          <a:p>
            <a:endParaRPr lang="en-US" sz="800"/>
          </a:p>
          <a:p>
            <a:r>
              <a:rPr lang="en-US">
                <a:hlinkClick r:id="rId4"/>
              </a:rPr>
              <a:t>altheasfootwearsolutions.com</a:t>
            </a:r>
            <a:endParaRPr lang="en-US"/>
          </a:p>
        </p:txBody>
      </p:sp>
    </p:spTree>
    <p:extLst>
      <p:ext uri="{BB962C8B-B14F-4D97-AF65-F5344CB8AC3E}">
        <p14:creationId xmlns:p14="http://schemas.microsoft.com/office/powerpoint/2010/main" val="330488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503F-62C0-4B3C-AAB2-38F2FF9D28A8}"/>
              </a:ext>
            </a:extLst>
          </p:cNvPr>
          <p:cNvSpPr>
            <a:spLocks noGrp="1"/>
          </p:cNvSpPr>
          <p:nvPr>
            <p:ph type="title"/>
          </p:nvPr>
        </p:nvSpPr>
        <p:spPr/>
        <p:txBody>
          <a:bodyPr/>
          <a:lstStyle/>
          <a:p>
            <a:r>
              <a:rPr lang="en-US"/>
              <a:t>Thank you for taking time out today!</a:t>
            </a:r>
          </a:p>
        </p:txBody>
      </p:sp>
      <p:sp>
        <p:nvSpPr>
          <p:cNvPr id="3" name="Content Placeholder 2">
            <a:extLst>
              <a:ext uri="{FF2B5EF4-FFF2-40B4-BE49-F238E27FC236}">
                <a16:creationId xmlns:a16="http://schemas.microsoft.com/office/drawing/2014/main" id="{E4142529-031B-4D5C-B138-C9187465ED15}"/>
              </a:ext>
            </a:extLst>
          </p:cNvPr>
          <p:cNvSpPr>
            <a:spLocks noGrp="1"/>
          </p:cNvSpPr>
          <p:nvPr>
            <p:ph idx="1"/>
          </p:nvPr>
        </p:nvSpPr>
        <p:spPr/>
        <p:txBody>
          <a:bodyPr/>
          <a:lstStyle/>
          <a:p>
            <a:pPr>
              <a:buFont typeface="Arial" panose="020B0604020202020204" pitchFamily="34" charset="0"/>
              <a:buChar char="•"/>
            </a:pPr>
            <a:r>
              <a:rPr lang="en-US"/>
              <a:t> Watch your email Inbox for</a:t>
            </a:r>
          </a:p>
          <a:p>
            <a:pPr lvl="1">
              <a:buFont typeface="Arial" panose="020B0604020202020204" pitchFamily="34" charset="0"/>
              <a:buChar char="•"/>
            </a:pPr>
            <a:r>
              <a:rPr lang="en-US"/>
              <a:t>Presentation (including the appendix)</a:t>
            </a:r>
          </a:p>
          <a:p>
            <a:pPr lvl="1">
              <a:buFont typeface="Arial" panose="020B0604020202020204" pitchFamily="34" charset="0"/>
              <a:buChar char="•"/>
            </a:pPr>
            <a:r>
              <a:rPr lang="en-US"/>
              <a:t>Blank forms</a:t>
            </a:r>
          </a:p>
          <a:p>
            <a:pPr lvl="2">
              <a:buFont typeface="Arial" panose="020B0604020202020204" pitchFamily="34" charset="0"/>
              <a:buChar char="•"/>
            </a:pPr>
            <a:r>
              <a:rPr lang="en-US"/>
              <a:t>Prescription</a:t>
            </a:r>
          </a:p>
          <a:p>
            <a:pPr lvl="2">
              <a:buFont typeface="Arial" panose="020B0604020202020204" pitchFamily="34" charset="0"/>
              <a:buChar char="•"/>
            </a:pPr>
            <a:r>
              <a:rPr lang="en-US"/>
              <a:t>Certificate of Medical Necessity (CMN)</a:t>
            </a:r>
          </a:p>
        </p:txBody>
      </p:sp>
    </p:spTree>
    <p:extLst>
      <p:ext uri="{BB962C8B-B14F-4D97-AF65-F5344CB8AC3E}">
        <p14:creationId xmlns:p14="http://schemas.microsoft.com/office/powerpoint/2010/main" val="306508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DECB-A27E-4A27-9ED7-3B55FCB933D9}"/>
              </a:ext>
            </a:extLst>
          </p:cNvPr>
          <p:cNvSpPr>
            <a:spLocks noGrp="1"/>
          </p:cNvSpPr>
          <p:nvPr>
            <p:ph type="title"/>
          </p:nvPr>
        </p:nvSpPr>
        <p:spPr/>
        <p:txBody>
          <a:bodyPr/>
          <a:lstStyle/>
          <a:p>
            <a:r>
              <a:rPr lang="en-US"/>
              <a:t>What you’ll get today</a:t>
            </a:r>
          </a:p>
        </p:txBody>
      </p:sp>
      <p:sp>
        <p:nvSpPr>
          <p:cNvPr id="3" name="Content Placeholder 2">
            <a:extLst>
              <a:ext uri="{FF2B5EF4-FFF2-40B4-BE49-F238E27FC236}">
                <a16:creationId xmlns:a16="http://schemas.microsoft.com/office/drawing/2014/main" id="{9BF48862-F1D3-448E-8F18-B69F28E4D73E}"/>
              </a:ext>
            </a:extLst>
          </p:cNvPr>
          <p:cNvSpPr>
            <a:spLocks noGrp="1"/>
          </p:cNvSpPr>
          <p:nvPr>
            <p:ph idx="1"/>
          </p:nvPr>
        </p:nvSpPr>
        <p:spPr/>
        <p:txBody>
          <a:bodyPr/>
          <a:lstStyle/>
          <a:p>
            <a:pPr>
              <a:buFont typeface="Arial" panose="020B0604020202020204" pitchFamily="34" charset="0"/>
              <a:buChar char="•"/>
            </a:pPr>
            <a:r>
              <a:rPr lang="en-US"/>
              <a:t> Medicare coverage for diabetic footwear explained</a:t>
            </a:r>
          </a:p>
          <a:p>
            <a:pPr>
              <a:buFont typeface="Arial" panose="020B0604020202020204" pitchFamily="34" charset="0"/>
              <a:buChar char="•"/>
            </a:pPr>
            <a:r>
              <a:rPr lang="en-US"/>
              <a:t> How to make a referral for custom shoes and orthotics in the fewest possible steps </a:t>
            </a:r>
          </a:p>
          <a:p>
            <a:pPr lvl="1">
              <a:buFont typeface="Arial" panose="020B0604020202020204" pitchFamily="34" charset="0"/>
              <a:buChar char="•"/>
            </a:pPr>
            <a:r>
              <a:rPr lang="en-US"/>
              <a:t>What physicians and treating professionals need to know</a:t>
            </a:r>
          </a:p>
          <a:p>
            <a:pPr lvl="1">
              <a:buFont typeface="Arial" panose="020B0604020202020204" pitchFamily="34" charset="0"/>
              <a:buChar char="•"/>
            </a:pPr>
            <a:r>
              <a:rPr lang="en-US"/>
              <a:t>What patients need to know</a:t>
            </a:r>
          </a:p>
          <a:p>
            <a:pPr>
              <a:buFont typeface="Arial" panose="020B0604020202020204" pitchFamily="34" charset="0"/>
              <a:buChar char="•"/>
            </a:pPr>
            <a:r>
              <a:rPr lang="en-US"/>
              <a:t> Ways we support you and your patients’ health, as accredited Supplier</a:t>
            </a:r>
          </a:p>
          <a:p>
            <a:pPr lvl="1">
              <a:buFont typeface="Arial" panose="020B0604020202020204" pitchFamily="34" charset="0"/>
              <a:buChar char="•"/>
            </a:pPr>
            <a:r>
              <a:rPr lang="en-US"/>
              <a:t>The need for custom shoes can be urgent</a:t>
            </a:r>
          </a:p>
          <a:p>
            <a:pPr lvl="1">
              <a:buFont typeface="Arial" panose="020B0604020202020204" pitchFamily="34" charset="0"/>
              <a:buChar char="•"/>
            </a:pPr>
            <a:r>
              <a:rPr lang="en-US"/>
              <a:t>Foot health and mobility are directly tied to overall health</a:t>
            </a:r>
          </a:p>
        </p:txBody>
      </p:sp>
    </p:spTree>
    <p:extLst>
      <p:ext uri="{BB962C8B-B14F-4D97-AF65-F5344CB8AC3E}">
        <p14:creationId xmlns:p14="http://schemas.microsoft.com/office/powerpoint/2010/main" val="998418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CE4E-8D1D-4946-9BAE-93D0052D5ACD}"/>
              </a:ext>
            </a:extLst>
          </p:cNvPr>
          <p:cNvSpPr>
            <a:spLocks noGrp="1"/>
          </p:cNvSpPr>
          <p:nvPr>
            <p:ph type="title"/>
          </p:nvPr>
        </p:nvSpPr>
        <p:spPr/>
        <p:txBody>
          <a:bodyPr/>
          <a:lstStyle/>
          <a:p>
            <a:r>
              <a:rPr lang="en-US"/>
              <a:t>Appendix</a:t>
            </a:r>
          </a:p>
        </p:txBody>
      </p:sp>
      <p:sp>
        <p:nvSpPr>
          <p:cNvPr id="3" name="Text Placeholder 2">
            <a:extLst>
              <a:ext uri="{FF2B5EF4-FFF2-40B4-BE49-F238E27FC236}">
                <a16:creationId xmlns:a16="http://schemas.microsoft.com/office/drawing/2014/main" id="{6ECF4C2D-E346-4D25-AF39-5F4050FB0E89}"/>
              </a:ext>
            </a:extLst>
          </p:cNvPr>
          <p:cNvSpPr>
            <a:spLocks noGrp="1"/>
          </p:cNvSpPr>
          <p:nvPr>
            <p:ph type="body" idx="1"/>
          </p:nvPr>
        </p:nvSpPr>
        <p:spPr/>
        <p:txBody>
          <a:bodyPr/>
          <a:lstStyle/>
          <a:p>
            <a:r>
              <a:rPr lang="en-US"/>
              <a:t>Medicare details and article references</a:t>
            </a:r>
          </a:p>
        </p:txBody>
      </p:sp>
    </p:spTree>
    <p:extLst>
      <p:ext uri="{BB962C8B-B14F-4D97-AF65-F5344CB8AC3E}">
        <p14:creationId xmlns:p14="http://schemas.microsoft.com/office/powerpoint/2010/main" val="340580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914400"/>
          </a:xfrm>
        </p:spPr>
        <p:txBody>
          <a:bodyPr>
            <a:normAutofit fontScale="90000"/>
          </a:bodyPr>
          <a:lstStyle/>
          <a:p>
            <a:br>
              <a:rPr lang="en-US" sz="3100" b="1">
                <a:latin typeface="Times New Roman" pitchFamily="18" charset="0"/>
                <a:cs typeface="Times New Roman" pitchFamily="18" charset="0"/>
              </a:rPr>
            </a:br>
            <a:endParaRPr lang="en-US"/>
          </a:p>
        </p:txBody>
      </p:sp>
      <p:sp>
        <p:nvSpPr>
          <p:cNvPr id="3" name="Content Placeholder 2"/>
          <p:cNvSpPr>
            <a:spLocks noGrp="1"/>
          </p:cNvSpPr>
          <p:nvPr>
            <p:ph idx="1"/>
          </p:nvPr>
        </p:nvSpPr>
        <p:spPr>
          <a:xfrm>
            <a:off x="1981200" y="1752600"/>
            <a:ext cx="8229600" cy="4800600"/>
          </a:xfrm>
        </p:spPr>
        <p:txBody>
          <a:bodyPr vert="horz" lIns="91440" tIns="45720" rIns="91440" bIns="45720" anchor="t">
            <a:normAutofit fontScale="85000" lnSpcReduction="10000"/>
          </a:bodyPr>
          <a:lstStyle/>
          <a:p>
            <a:r>
              <a:rPr lang="en-US">
                <a:latin typeface="Times New Roman" pitchFamily="18" charset="0"/>
                <a:cs typeface="Times New Roman" pitchFamily="18" charset="0"/>
              </a:rPr>
              <a:t>Medicare has limited coverage provisions for shoes used by beneficiaries.  Section 1862(a)(8) of the Social Security Act (SSA) says:</a:t>
            </a:r>
          </a:p>
          <a:p>
            <a:r>
              <a:rPr lang="en-US">
                <a:latin typeface="Times New Roman"/>
                <a:cs typeface="Times New Roman"/>
              </a:rPr>
              <a:t>No payment may be made under part A or part B for any expenses incurred for items or services … where such expenses are for orthopedic shoes or other supportive devices for the feet, other than shoes furnished pursuant to section 1861(s)(12). </a:t>
            </a:r>
          </a:p>
          <a:p>
            <a:r>
              <a:rPr lang="en-US">
                <a:latin typeface="Times New Roman" pitchFamily="18" charset="0"/>
                <a:cs typeface="Times New Roman" pitchFamily="18" charset="0"/>
              </a:rPr>
              <a:t>SSA 1861(s)(12) describes coverage for, "extra-depth shoes with inserts or custom molded shoes with inserts for an individual with diabetes" when certain specified requirements are met. Reimbursement is available for shoes used by beneficiaries with diabetes when the applicable coverage requirements are met.   The </a:t>
            </a:r>
            <a:r>
              <a:rPr lang="en-US" b="1">
                <a:latin typeface="Times New Roman" pitchFamily="18" charset="0"/>
                <a:cs typeface="Times New Roman" pitchFamily="18" charset="0"/>
                <a:hlinkClick r:id="rId2"/>
              </a:rPr>
              <a:t>Therapeutic Shoes </a:t>
            </a:r>
            <a:r>
              <a:rPr lang="en-US" b="1">
                <a:hlinkClick r:id="rId2"/>
              </a:rPr>
              <a:t>for Persons with Diabetes (TSD) Local Coverage Determination (LCD)</a:t>
            </a:r>
            <a:r>
              <a:rPr lang="en-US"/>
              <a:t> and related </a:t>
            </a:r>
            <a:r>
              <a:rPr lang="en-US" b="1">
                <a:hlinkClick r:id="rId3"/>
              </a:rPr>
              <a:t>Policy Article</a:t>
            </a:r>
            <a:r>
              <a:rPr lang="en-US"/>
              <a:t> discuss these payment rules in detail. </a:t>
            </a:r>
          </a:p>
          <a:p>
            <a:endParaRPr lang="en-US"/>
          </a:p>
        </p:txBody>
      </p:sp>
      <p:sp>
        <p:nvSpPr>
          <p:cNvPr id="4" name="Rectangle 3"/>
          <p:cNvSpPr/>
          <p:nvPr/>
        </p:nvSpPr>
        <p:spPr>
          <a:xfrm>
            <a:off x="2286000" y="838201"/>
            <a:ext cx="8001000" cy="1231106"/>
          </a:xfrm>
          <a:prstGeom prst="rect">
            <a:avLst/>
          </a:prstGeom>
        </p:spPr>
        <p:txBody>
          <a:bodyPr wrap="square">
            <a:spAutoFit/>
          </a:bodyPr>
          <a:lstStyle/>
          <a:p>
            <a:r>
              <a:rPr lang="en-US" sz="2800" b="1">
                <a:latin typeface="Times New Roman" pitchFamily="18" charset="0"/>
                <a:cs typeface="Times New Roman" pitchFamily="18" charset="0"/>
              </a:rPr>
              <a:t>Patient eligibility for coverage of Therapeutic Shoes for Persons with Diabetes under Medicare </a:t>
            </a:r>
            <a:br>
              <a:rPr lang="en-US" sz="1800" b="1">
                <a:latin typeface="Times New Roman" pitchFamily="18" charset="0"/>
                <a:cs typeface="Times New Roman" pitchFamily="18" charset="0"/>
              </a:rPr>
            </a:br>
            <a:r>
              <a:rPr lang="en-US" sz="1800" b="1">
                <a:latin typeface="Times New Roman" pitchFamily="18" charset="0"/>
                <a:cs typeface="Times New Roman" pitchFamily="18" charset="0"/>
              </a:rPr>
              <a:t> </a:t>
            </a:r>
            <a:endParaRPr lang="en-US" sz="1800"/>
          </a:p>
        </p:txBody>
      </p:sp>
    </p:spTree>
    <p:extLst>
      <p:ext uri="{BB962C8B-B14F-4D97-AF65-F5344CB8AC3E}">
        <p14:creationId xmlns:p14="http://schemas.microsoft.com/office/powerpoint/2010/main" val="260204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2895600"/>
          </a:xfrm>
        </p:spPr>
        <p:txBody>
          <a:bodyPr>
            <a:normAutofit/>
          </a:bodyPr>
          <a:lstStyle/>
          <a:p>
            <a:r>
              <a:rPr lang="en-US" sz="2800" b="1">
                <a:latin typeface="Times New Roman" pitchFamily="18" charset="0"/>
                <a:cs typeface="Times New Roman" pitchFamily="18" charset="0"/>
              </a:rPr>
              <a:t>Primary Care First Model Demonstration Project - Nurse Practitioners as Certifying Physicians for Therapeutic Shoes and Inserts</a:t>
            </a:r>
            <a:br>
              <a:rPr lang="en-US" sz="2800" b="1"/>
            </a:br>
            <a:endParaRPr lang="en-US" sz="2800" b="1"/>
          </a:p>
        </p:txBody>
      </p:sp>
      <p:sp>
        <p:nvSpPr>
          <p:cNvPr id="3" name="Content Placeholder 2"/>
          <p:cNvSpPr>
            <a:spLocks noGrp="1"/>
          </p:cNvSpPr>
          <p:nvPr>
            <p:ph idx="1"/>
          </p:nvPr>
        </p:nvSpPr>
        <p:spPr>
          <a:xfrm>
            <a:off x="1981200" y="2286000"/>
            <a:ext cx="8229600" cy="4343400"/>
          </a:xfrm>
        </p:spPr>
        <p:txBody>
          <a:bodyPr>
            <a:normAutofit fontScale="85000" lnSpcReduction="20000"/>
          </a:bodyPr>
          <a:lstStyle/>
          <a:p>
            <a:pPr>
              <a:buNone/>
            </a:pPr>
            <a:r>
              <a:rPr lang="en-US" b="1"/>
              <a:t>Joint DME MAC Article</a:t>
            </a:r>
            <a:endParaRPr lang="en-US"/>
          </a:p>
          <a:p>
            <a:pPr>
              <a:buNone/>
            </a:pPr>
            <a:r>
              <a:rPr lang="en-US" sz="2800">
                <a:latin typeface="Times New Roman" pitchFamily="18" charset="0"/>
                <a:cs typeface="Times New Roman" pitchFamily="18" charset="0"/>
              </a:rPr>
              <a:t>    Section 1115A of the Social Security Act established a new Center for Medicare and Medicaid Innovation (the Innovation Center) within the Centers for Medicare &amp; Medicaid Services (CMS) to test new payment and service delivery models that have the potential to reduce Medicare, Medicaid, and Children's Health Insurance Program expenditures while maintaining or improving the quality of care for beneficiaries.  In addition to special payment provisions for primary care services, there are special waivers under the model that allow for payment of other Medicare benefits under conditions that would not otherwise be paid for. When claims are paid under these special "waived" conditions, the claims are also to be tagged with the demonstration code.</a:t>
            </a:r>
          </a:p>
        </p:txBody>
      </p:sp>
    </p:spTree>
    <p:extLst>
      <p:ext uri="{BB962C8B-B14F-4D97-AF65-F5344CB8AC3E}">
        <p14:creationId xmlns:p14="http://schemas.microsoft.com/office/powerpoint/2010/main" val="203078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305800" cy="2667000"/>
          </a:xfrm>
        </p:spPr>
        <p:txBody>
          <a:bodyPr>
            <a:normAutofit/>
          </a:bodyPr>
          <a:lstStyle/>
          <a:p>
            <a:br>
              <a:rPr lang="en-US" b="1"/>
            </a:br>
            <a:endParaRPr lang="en-US" b="1"/>
          </a:p>
        </p:txBody>
      </p:sp>
      <p:sp>
        <p:nvSpPr>
          <p:cNvPr id="4" name="Rectangle 3"/>
          <p:cNvSpPr/>
          <p:nvPr/>
        </p:nvSpPr>
        <p:spPr>
          <a:xfrm>
            <a:off x="1905000" y="990600"/>
            <a:ext cx="8458200" cy="5693866"/>
          </a:xfrm>
          <a:prstGeom prst="rect">
            <a:avLst/>
          </a:prstGeom>
        </p:spPr>
        <p:txBody>
          <a:bodyPr wrap="square">
            <a:spAutoFit/>
          </a:bodyPr>
          <a:lstStyle/>
          <a:p>
            <a:r>
              <a:rPr lang="en-US" sz="2800" b="1">
                <a:latin typeface="Times New Roman" pitchFamily="18" charset="0"/>
                <a:cs typeface="Times New Roman" pitchFamily="18" charset="0"/>
              </a:rPr>
              <a:t>Effective January 1, 2021 and extending through December 31, 2025</a:t>
            </a:r>
            <a:r>
              <a:rPr lang="en-US" sz="2800">
                <a:latin typeface="Times New Roman" pitchFamily="18" charset="0"/>
                <a:cs typeface="Times New Roman" pitchFamily="18" charset="0"/>
              </a:rPr>
              <a:t>, CMS is exercising its authority under the Primary Care First (PCF) model to waive Section 1861(s)(12) of the Act and the implementing regulations at 42 CFR 410.12 to allow nurse practitioners to certify that an order for diabetic shoes is required according to Section 1861(s)(12).  Under this waiver authority, beneficiaries with diabetes are eligible for the standard Medicare diabetic shoe and shoe inserts benefit if a nurse practitioner refers or certifies the beneficiary. Normally, these items are only paid under traditional Medicare Fee-For-Service (FFS) if a physician (MD or DO) refers or certifies the beneficiary</a:t>
            </a:r>
          </a:p>
        </p:txBody>
      </p:sp>
    </p:spTree>
    <p:extLst>
      <p:ext uri="{BB962C8B-B14F-4D97-AF65-F5344CB8AC3E}">
        <p14:creationId xmlns:p14="http://schemas.microsoft.com/office/powerpoint/2010/main" val="2220947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External Website">
            <a:hlinkClick r:id="rId2"/>
          </p:cNvPr>
          <p:cNvPicPr>
            <a:picLocks noChangeAspect="1" noChangeArrowheads="1"/>
          </p:cNvPicPr>
          <p:nvPr/>
        </p:nvPicPr>
        <p:blipFill>
          <a:blip r:embed="rId3" cstate="print"/>
          <a:srcRect/>
          <a:stretch>
            <a:fillRect/>
          </a:stretch>
        </p:blipFill>
        <p:spPr bwMode="auto">
          <a:xfrm>
            <a:off x="1524000" y="457201"/>
            <a:ext cx="381000" cy="142875"/>
          </a:xfrm>
          <a:prstGeom prst="rect">
            <a:avLst/>
          </a:prstGeom>
          <a:noFill/>
        </p:spPr>
      </p:pic>
      <p:sp>
        <p:nvSpPr>
          <p:cNvPr id="41987" name="Rectangle 3"/>
          <p:cNvSpPr>
            <a:spLocks noChangeArrowheads="1"/>
          </p:cNvSpPr>
          <p:nvPr/>
        </p:nvSpPr>
        <p:spPr bwMode="auto">
          <a:xfrm>
            <a:off x="1524000" y="400020"/>
            <a:ext cx="9144000" cy="4001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464646"/>
                </a:solidFill>
                <a:effectLst/>
                <a:latin typeface="Calibri" pitchFamily="34" charset="0"/>
                <a:ea typeface="Times New Roman" pitchFamily="18" charset="0"/>
                <a:cs typeface="Times New Roman" pitchFamily="18"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988" name="Rectangle 4"/>
          <p:cNvSpPr>
            <a:spLocks noChangeArrowheads="1"/>
          </p:cNvSpPr>
          <p:nvPr/>
        </p:nvSpPr>
        <p:spPr bwMode="auto">
          <a:xfrm>
            <a:off x="1524000" y="1246961"/>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1" i="0" u="none" strike="noStrike" cap="none" normalizeH="0" baseline="0">
                <a:ln>
                  <a:noFill/>
                </a:ln>
                <a:solidFill>
                  <a:srgbClr val="464646"/>
                </a:solidFill>
                <a:effectLst/>
                <a:latin typeface="Times New Roman" pitchFamily="18" charset="0"/>
                <a:ea typeface="Times New Roman" pitchFamily="18" charset="0"/>
                <a:cs typeface="Times New Roman" pitchFamily="18" charset="0"/>
              </a:rPr>
              <a:t>The model is not changing the benefit coverage or limits in any way other than that of loosening the requirement for the referring or certifying provider to include nurse practitioners as well as physicians. Volume limits on supplies, any requirements regarding who can bill for the shoes and supplies, and any other edits that may be applicable to current FFS claims processing for these items shall not change under the model.</a:t>
            </a:r>
            <a:r>
              <a:rPr lang="en-US" sz="2000" b="1">
                <a:latin typeface="Times New Roman" pitchFamily="18" charset="0"/>
                <a:cs typeface="Times New Roman" pitchFamily="18" charset="0"/>
              </a:rPr>
              <a:t> </a:t>
            </a:r>
            <a:r>
              <a:rPr lang="en-US" sz="2000">
                <a:latin typeface="Times New Roman" pitchFamily="18" charset="0"/>
                <a:cs typeface="Times New Roman" pitchFamily="18" charset="0"/>
              </a:rPr>
              <a:t>The Center for Medicare and Medicaid Innovation will launch the PCF model in 26 regions: Alaska (statewide), Arkansas (statewide), California (statewide), Colorado (statewide), Delaware (statewide), Florida (statewide), Greater Buffalo region (New York), Greater Kansas City region (Kansas and Missouri), Greater Philadelphia region (Pennsylvania), Hawaii (statewide), Louisiana (statewide), Maine (statewide), Massachusetts (statewide), Michigan (statewide), Montana (statewide), Nebraska (statewide), New Hampshire (statewide), New Jersey (statewide), North Dakota (statewide), North Hudson-Capital region (New York), Ohio and Northern Kentucky region (statewide in Ohio and partial state in Kentucky), Oklahoma (statewide), Oregon (statewide), Rhode Island (statewide), Tennessee (statewide), and Virginia (statewide). Additional information on the PCF model may be found here:  </a:t>
            </a:r>
            <a:r>
              <a:rPr lang="en-US" sz="2000">
                <a:latin typeface="Times New Roman" pitchFamily="18" charset="0"/>
                <a:cs typeface="Times New Roman" pitchFamily="18" charset="0"/>
                <a:hlinkClick r:id="rId2"/>
              </a:rPr>
              <a:t>https://innovation.cms.gov/innovation-models/primary-care-first-model-options </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8873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229600" cy="5638800"/>
          </a:xfrm>
        </p:spPr>
        <p:txBody>
          <a:bodyPr vert="horz" lIns="91440" tIns="45720" rIns="91440" bIns="45720" anchor="t">
            <a:normAutofit fontScale="85000" lnSpcReduction="20000"/>
          </a:bodyPr>
          <a:lstStyle/>
          <a:p>
            <a:pPr>
              <a:buNone/>
            </a:pPr>
            <a:r>
              <a:rPr lang="en-US"/>
              <a:t>   </a:t>
            </a:r>
          </a:p>
          <a:p>
            <a:pPr>
              <a:buNone/>
            </a:pPr>
            <a:r>
              <a:rPr lang="en-US" sz="3300">
                <a:solidFill>
                  <a:srgbClr val="FF0000"/>
                </a:solidFill>
              </a:rPr>
              <a:t>   </a:t>
            </a:r>
            <a:r>
              <a:rPr lang="en-US" sz="3300"/>
              <a:t>Suppliers servicing beneficiaries in the 26 model demonstration regions should be alert to this information to ensure that documentation from nurse practitioners serving as certifying physicians for therapeutic shoes and inserts are participating in the PCF demonstration project.  Only nurse practitioners participating in the PCF demonstration or are billing "incident to" a physician's services are eligible to serve as the certifying physician for therapeutic shoes and shoe inserts.  For additional information on nurse practitioners billing "incident to" see the article titled </a:t>
            </a:r>
            <a:r>
              <a:rPr lang="en-US" sz="3300" i="1">
                <a:solidFill>
                  <a:srgbClr val="FF0000"/>
                </a:solidFill>
                <a:hlinkClick r:id="rId2"/>
              </a:rPr>
              <a:t>Nurse Practitioners and Physician Assistants as Certifying Physicians for Therapeutic Shoes and Inserts</a:t>
            </a:r>
            <a:r>
              <a:rPr lang="en-US" sz="3300" i="1">
                <a:solidFill>
                  <a:srgbClr val="FF0000"/>
                </a:solidFill>
              </a:rPr>
              <a:t>.</a:t>
            </a:r>
            <a:endParaRPr lang="en-US" sz="3300">
              <a:solidFill>
                <a:srgbClr val="FF0000"/>
              </a:solidFill>
            </a:endParaRPr>
          </a:p>
          <a:p>
            <a:pPr marL="0" indent="0">
              <a:buNone/>
            </a:pPr>
            <a:endParaRPr lang="en-US" sz="3300"/>
          </a:p>
          <a:p>
            <a:endParaRPr lang="en-US"/>
          </a:p>
        </p:txBody>
      </p:sp>
    </p:spTree>
    <p:extLst>
      <p:ext uri="{BB962C8B-B14F-4D97-AF65-F5344CB8AC3E}">
        <p14:creationId xmlns:p14="http://schemas.microsoft.com/office/powerpoint/2010/main" val="36432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Times New Roman" pitchFamily="18" charset="0"/>
                <a:cs typeface="Times New Roman" pitchFamily="18" charset="0"/>
              </a:rPr>
              <a:t>Role of DPM,MD, DO, Pedorthist</a:t>
            </a:r>
          </a:p>
        </p:txBody>
      </p:sp>
      <p:sp>
        <p:nvSpPr>
          <p:cNvPr id="3" name="Content Placeholder 2"/>
          <p:cNvSpPr>
            <a:spLocks noGrp="1"/>
          </p:cNvSpPr>
          <p:nvPr>
            <p:ph idx="1"/>
          </p:nvPr>
        </p:nvSpPr>
        <p:spPr>
          <a:xfrm>
            <a:off x="1828800" y="1828800"/>
            <a:ext cx="8382000" cy="4572000"/>
          </a:xfrm>
        </p:spPr>
        <p:txBody>
          <a:bodyPr>
            <a:normAutofit fontScale="70000" lnSpcReduction="20000"/>
          </a:bodyPr>
          <a:lstStyle/>
          <a:p>
            <a:endParaRPr lang="en-US">
              <a:latin typeface="Times New Roman" pitchFamily="18" charset="0"/>
              <a:cs typeface="Times New Roman" pitchFamily="18" charset="0"/>
            </a:endParaRPr>
          </a:p>
          <a:p>
            <a:pPr>
              <a:buNone/>
            </a:pPr>
            <a:r>
              <a:rPr lang="en-US">
                <a:latin typeface="Times New Roman" pitchFamily="18" charset="0"/>
                <a:cs typeface="Times New Roman" pitchFamily="18" charset="0"/>
              </a:rPr>
              <a:t>     The Certifying Physician is defined as a doctor of medicine (M.D.) or a doctor of osteopathy (D.O.) who is responsible for diagnosing and treating the beneficiary’s diabetic systemic condition through a comprehensive plan of care. </a:t>
            </a:r>
            <a:r>
              <a:rPr lang="en-US" b="1">
                <a:solidFill>
                  <a:srgbClr val="FF0000"/>
                </a:solidFill>
                <a:latin typeface="Times New Roman" pitchFamily="18" charset="0"/>
                <a:cs typeface="Times New Roman" pitchFamily="18" charset="0"/>
              </a:rPr>
              <a:t>The certifying physician may not be a podiatrist, physician assistant, nurse practitioner, or clinical nurse specialist. </a:t>
            </a:r>
            <a:br>
              <a:rPr lang="en-US">
                <a:latin typeface="Times New Roman" pitchFamily="18" charset="0"/>
                <a:cs typeface="Times New Roman" pitchFamily="18" charset="0"/>
              </a:rPr>
            </a:br>
            <a:br>
              <a:rPr lang="en-US">
                <a:latin typeface="Times New Roman" pitchFamily="18" charset="0"/>
                <a:cs typeface="Times New Roman" pitchFamily="18" charset="0"/>
              </a:rPr>
            </a:br>
            <a:r>
              <a:rPr lang="en-US">
                <a:latin typeface="Times New Roman" pitchFamily="18" charset="0"/>
                <a:cs typeface="Times New Roman" pitchFamily="18" charset="0"/>
              </a:rPr>
              <a:t>The Prescribing Practitioner is the person who actually writes the order for the therapeutic shoe, modifications and inserts. This practitioner must be knowledgeable in the fitting of diabetic shoes and inserts. The prescribing practitioner may be a podiatrist, M.D., D.O., physician assistant, nurse practitioner, or clinical nurse specialist. The prescribing practitioner may be the supplier (i.e., the one who furnishes the footwear).</a:t>
            </a:r>
            <a:br>
              <a:rPr lang="en-US">
                <a:latin typeface="Times New Roman" pitchFamily="18" charset="0"/>
                <a:cs typeface="Times New Roman" pitchFamily="18" charset="0"/>
              </a:rPr>
            </a:br>
            <a:br>
              <a:rPr lang="en-US">
                <a:latin typeface="Times New Roman" pitchFamily="18" charset="0"/>
                <a:cs typeface="Times New Roman" pitchFamily="18" charset="0"/>
              </a:rPr>
            </a:br>
            <a:r>
              <a:rPr lang="en-US">
                <a:latin typeface="Times New Roman" pitchFamily="18" charset="0"/>
                <a:cs typeface="Times New Roman" pitchFamily="18" charset="0"/>
              </a:rPr>
              <a:t>The Supplier is the person or entity that actually furnishes the shoe, modification, and/or insert to the beneficiary and that bills Medicare. The supplier may be a podiatrist, pedorthist, orthotist, prosthetist or other qualified individual. The Prescribing Practitioner may be the supplier. The Certifying Physician may only be the supplier if the certifying physician is practicing in a defined rural area or a defined health professional.</a:t>
            </a:r>
          </a:p>
        </p:txBody>
      </p:sp>
    </p:spTree>
    <p:extLst>
      <p:ext uri="{BB962C8B-B14F-4D97-AF65-F5344CB8AC3E}">
        <p14:creationId xmlns:p14="http://schemas.microsoft.com/office/powerpoint/2010/main" val="36763108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8382000" cy="1676400"/>
          </a:xfrm>
        </p:spPr>
        <p:txBody>
          <a:bodyPr>
            <a:normAutofit fontScale="90000"/>
          </a:bodyPr>
          <a:lstStyle/>
          <a:p>
            <a:br>
              <a:rPr lang="en-US" sz="2700">
                <a:latin typeface="Times New Roman" pitchFamily="18" charset="0"/>
                <a:cs typeface="Times New Roman" pitchFamily="18" charset="0"/>
              </a:rPr>
            </a:br>
            <a:br>
              <a:rPr lang="en-US" sz="2700">
                <a:latin typeface="Times New Roman" pitchFamily="18" charset="0"/>
                <a:cs typeface="Times New Roman" pitchFamily="18" charset="0"/>
              </a:rPr>
            </a:br>
            <a:r>
              <a:rPr lang="en-US" sz="2700">
                <a:latin typeface="Times New Roman" pitchFamily="18" charset="0"/>
                <a:cs typeface="Times New Roman" pitchFamily="18" charset="0"/>
              </a:rPr>
              <a:t>THERAPEUTIC SHOES FOR DIABETICS: PHYSICIAN DOCUMENTATION REQUIREMENTS </a:t>
            </a:r>
            <a:br>
              <a:rPr lang="en-US"/>
            </a:br>
            <a:endParaRPr lang="en-US"/>
          </a:p>
        </p:txBody>
      </p:sp>
      <p:sp>
        <p:nvSpPr>
          <p:cNvPr id="3" name="Content Placeholder 2"/>
          <p:cNvSpPr>
            <a:spLocks noGrp="1"/>
          </p:cNvSpPr>
          <p:nvPr>
            <p:ph idx="1"/>
          </p:nvPr>
        </p:nvSpPr>
        <p:spPr>
          <a:xfrm>
            <a:off x="1981200" y="1676400"/>
            <a:ext cx="8229600" cy="4953000"/>
          </a:xfrm>
        </p:spPr>
        <p:txBody>
          <a:bodyPr vert="horz" lIns="91440" tIns="45720" rIns="91440" bIns="45720" anchor="t">
            <a:normAutofit fontScale="25000" lnSpcReduction="20000"/>
          </a:bodyPr>
          <a:lstStyle/>
          <a:p>
            <a:pPr>
              <a:buNone/>
            </a:pPr>
            <a:r>
              <a:rPr lang="en-US"/>
              <a:t>      </a:t>
            </a:r>
            <a:r>
              <a:rPr lang="en-US" sz="7200">
                <a:latin typeface="Times New Roman" pitchFamily="18" charset="0"/>
                <a:cs typeface="Times New Roman" pitchFamily="18" charset="0"/>
              </a:rPr>
              <a:t>Dear Physician: </a:t>
            </a:r>
          </a:p>
          <a:p>
            <a:endParaRPr lang="en-US" sz="5500">
              <a:latin typeface="Times New Roman" pitchFamily="18" charset="0"/>
              <a:cs typeface="Times New Roman" pitchFamily="18" charset="0"/>
            </a:endParaRPr>
          </a:p>
          <a:p>
            <a:pPr>
              <a:buNone/>
            </a:pPr>
            <a:r>
              <a:rPr lang="en-US" sz="7200">
                <a:latin typeface="Times New Roman"/>
                <a:cs typeface="Times New Roman"/>
              </a:rPr>
              <a:t>     Medicare covers therapeutic shoes and inserts for persons with diabetes. This statutory benefit is limited to one pair of shoes and up to 3 pairs of inserts or shoe modifications per calendar year. However, in order for these items to be covered for your patient, the following criteria must be met:  </a:t>
            </a:r>
            <a:endParaRPr lang="en-US" sz="7200">
              <a:latin typeface="Times New Roman" pitchFamily="18" charset="0"/>
              <a:cs typeface="Times New Roman" pitchFamily="18" charset="0"/>
            </a:endParaRPr>
          </a:p>
          <a:p>
            <a:pPr>
              <a:buNone/>
            </a:pPr>
            <a:endParaRPr lang="en-US" sz="7200">
              <a:latin typeface="Times New Roman" pitchFamily="18" charset="0"/>
              <a:cs typeface="Times New Roman" pitchFamily="18" charset="0"/>
            </a:endParaRPr>
          </a:p>
          <a:p>
            <a:r>
              <a:rPr lang="en-US" sz="7200">
                <a:latin typeface="Times New Roman" pitchFamily="18" charset="0"/>
                <a:cs typeface="Times New Roman" pitchFamily="18" charset="0"/>
              </a:rPr>
              <a:t>1.  An M.D. or D.O. (termed the “certifying physician”) must be managing the patient’s diabetes under a comprehensive plan of care and must certify that the patient needs therapeutic shoes. </a:t>
            </a:r>
          </a:p>
          <a:p>
            <a:r>
              <a:rPr lang="en-US" sz="7200">
                <a:latin typeface="Times New Roman" pitchFamily="18" charset="0"/>
                <a:cs typeface="Times New Roman" pitchFamily="18" charset="0"/>
              </a:rPr>
              <a:t>2.  That certifying physician must document that the patient has one or more of the following qualifying conditions: </a:t>
            </a:r>
          </a:p>
          <a:p>
            <a:endParaRPr lang="en-US" sz="5500">
              <a:latin typeface="Times New Roman" pitchFamily="18" charset="0"/>
              <a:cs typeface="Times New Roman" pitchFamily="18" charset="0"/>
            </a:endParaRPr>
          </a:p>
          <a:p>
            <a:r>
              <a:rPr lang="en-US" sz="7200">
                <a:latin typeface="Times New Roman" pitchFamily="18" charset="0"/>
                <a:cs typeface="Times New Roman" pitchFamily="18" charset="0"/>
              </a:rPr>
              <a:t>a. Foot deformity</a:t>
            </a:r>
          </a:p>
          <a:p>
            <a:r>
              <a:rPr lang="en-US" sz="7200">
                <a:latin typeface="Times New Roman"/>
                <a:cs typeface="Times New Roman"/>
              </a:rPr>
              <a:t>b. Current or previous foot ulceration </a:t>
            </a:r>
            <a:endParaRPr lang="en-US" sz="7200">
              <a:latin typeface="Times New Roman" pitchFamily="18" charset="0"/>
              <a:cs typeface="Times New Roman" pitchFamily="18" charset="0"/>
            </a:endParaRPr>
          </a:p>
          <a:p>
            <a:r>
              <a:rPr lang="en-US" sz="7200">
                <a:latin typeface="Times New Roman" pitchFamily="18" charset="0"/>
                <a:cs typeface="Times New Roman" pitchFamily="18" charset="0"/>
              </a:rPr>
              <a:t>c. Current or previous pre-ulcerative calluses </a:t>
            </a:r>
          </a:p>
          <a:p>
            <a:r>
              <a:rPr lang="en-US" sz="7200">
                <a:latin typeface="Times New Roman"/>
                <a:cs typeface="Times New Roman"/>
              </a:rPr>
              <a:t>d. Previous partial amputation of one or both feet or complete amputation of one</a:t>
            </a:r>
            <a:br>
              <a:rPr lang="en-US" sz="7200">
                <a:latin typeface="Times New Roman"/>
                <a:cs typeface="Times New Roman"/>
              </a:rPr>
            </a:br>
            <a:r>
              <a:rPr lang="en-US" sz="7200">
                <a:latin typeface="Times New Roman"/>
                <a:cs typeface="Times New Roman"/>
              </a:rPr>
              <a:t>    foot </a:t>
            </a:r>
            <a:endParaRPr lang="en-US" sz="7200">
              <a:latin typeface="Times New Roman" pitchFamily="18" charset="0"/>
              <a:cs typeface="Times New Roman" pitchFamily="18" charset="0"/>
            </a:endParaRPr>
          </a:p>
          <a:p>
            <a:r>
              <a:rPr lang="en-US" sz="7200">
                <a:latin typeface="Times New Roman"/>
                <a:cs typeface="Times New Roman"/>
              </a:rPr>
              <a:t>e. Peripheral neuropathy with evidence of callus formation</a:t>
            </a:r>
          </a:p>
          <a:p>
            <a:r>
              <a:rPr lang="en-US" sz="7200">
                <a:latin typeface="Times New Roman"/>
                <a:cs typeface="Times New Roman"/>
              </a:rPr>
              <a:t>f. Poor circulation </a:t>
            </a:r>
            <a:endParaRPr lang="en-US" sz="7200">
              <a:latin typeface="Times New Roman" pitchFamily="18" charset="0"/>
              <a:cs typeface="Times New Roman" pitchFamily="18" charset="0"/>
            </a:endParaRPr>
          </a:p>
        </p:txBody>
      </p:sp>
    </p:spTree>
    <p:extLst>
      <p:ext uri="{BB962C8B-B14F-4D97-AF65-F5344CB8AC3E}">
        <p14:creationId xmlns:p14="http://schemas.microsoft.com/office/powerpoint/2010/main" val="313807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229600" cy="5638800"/>
          </a:xfrm>
        </p:spPr>
        <p:txBody>
          <a:bodyPr vert="horz" lIns="91440" tIns="45720" rIns="91440" bIns="45720" anchor="t">
            <a:noAutofit/>
          </a:bodyPr>
          <a:lstStyle/>
          <a:p>
            <a:r>
              <a:rPr lang="en-US" sz="1800">
                <a:latin typeface="Times New Roman" pitchFamily="18" charset="0"/>
                <a:cs typeface="Times New Roman" pitchFamily="18" charset="0"/>
              </a:rPr>
              <a:t>According to Medicare national policy, it is not sufficient for a podiatrist, physician assistant (PA), nurse practitioner (NP), or clinical nurse specialist (CNS) to provide that documentation (although they are permitted to sign the order for the shoes and inserts). The certifying physician must be an M.D. or D.O. </a:t>
            </a:r>
          </a:p>
          <a:p>
            <a:r>
              <a:rPr lang="en-US" sz="1800">
                <a:latin typeface="Times New Roman"/>
                <a:cs typeface="Times New Roman"/>
              </a:rPr>
              <a:t>The following documentation is required in order for Medicare to pay for therapeutic shoes and inserts and must be provided by the physician to the supplier, if requested:</a:t>
            </a:r>
          </a:p>
          <a:p>
            <a:r>
              <a:rPr lang="en-US" sz="1800">
                <a:latin typeface="Times New Roman"/>
                <a:cs typeface="Times New Roman"/>
              </a:rPr>
              <a:t>1. A detailed written order. This can be prepared by the supplier but must be signed and dated by you to indicate agreement. </a:t>
            </a:r>
            <a:endParaRPr lang="en-US" sz="1800">
              <a:latin typeface="Times New Roman" pitchFamily="18" charset="0"/>
              <a:cs typeface="Times New Roman" pitchFamily="18" charset="0"/>
            </a:endParaRPr>
          </a:p>
          <a:p>
            <a:r>
              <a:rPr lang="en-US" sz="1800">
                <a:latin typeface="Times New Roman" pitchFamily="18" charset="0"/>
                <a:cs typeface="Times New Roman" pitchFamily="18" charset="0"/>
              </a:rPr>
              <a:t>2. A copy of an office visit note from your medical records that shows that you are managing the patient’s diabetes. This note should be within 6 months prior to delivery of the shoes and inserts. </a:t>
            </a:r>
          </a:p>
          <a:p>
            <a:r>
              <a:rPr lang="en-US" sz="1800">
                <a:latin typeface="Times New Roman" pitchFamily="18" charset="0"/>
                <a:cs typeface="Times New Roman" pitchFamily="18" charset="0"/>
              </a:rPr>
              <a:t>3. Either (a) a copy of an office visit note from your medical records that describes one of the qualifying conditions or (b) an office visit note from another physician (e.g., podiatrist) or from a PA, NP, or CNS that describes one of the qualifying conditions.</a:t>
            </a:r>
          </a:p>
          <a:p>
            <a:r>
              <a:rPr lang="en-US" sz="1800">
                <a:latin typeface="Times New Roman"/>
                <a:cs typeface="Times New Roman"/>
              </a:rPr>
              <a:t>If option (b) is used, you must sign, date, and make a note on that document indicating your agreement and send that to the supplier. </a:t>
            </a:r>
            <a:endParaRPr lang="en-US" sz="1800">
              <a:latin typeface="Times New Roman" pitchFamily="18" charset="0"/>
              <a:cs typeface="Times New Roman" pitchFamily="18" charset="0"/>
            </a:endParaRPr>
          </a:p>
        </p:txBody>
      </p:sp>
    </p:spTree>
    <p:extLst>
      <p:ext uri="{BB962C8B-B14F-4D97-AF65-F5344CB8AC3E}">
        <p14:creationId xmlns:p14="http://schemas.microsoft.com/office/powerpoint/2010/main" val="274961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09600"/>
            <a:ext cx="8382000" cy="6248400"/>
          </a:xfrm>
        </p:spPr>
        <p:txBody>
          <a:bodyPr vert="horz" lIns="91440" tIns="45720" rIns="91440" bIns="45720" anchor="t">
            <a:noAutofit/>
          </a:bodyPr>
          <a:lstStyle/>
          <a:p>
            <a:r>
              <a:rPr lang="en-US" sz="1800">
                <a:latin typeface="Times New Roman" pitchFamily="18" charset="0"/>
                <a:cs typeface="Times New Roman" pitchFamily="18" charset="0"/>
              </a:rPr>
              <a:t>The note documenting the qualifying condition(s) must be more detailed than the general descriptions that are listed above. It must describe (examples not all-inclusive):</a:t>
            </a:r>
          </a:p>
          <a:p>
            <a:r>
              <a:rPr lang="en-US" sz="1800">
                <a:latin typeface="Times New Roman"/>
                <a:cs typeface="Times New Roman"/>
              </a:rPr>
              <a:t>• The specific foot deformity (e.g., bunion, hammer toe, etc.); or </a:t>
            </a:r>
            <a:endParaRPr lang="en-US" sz="1800">
              <a:latin typeface="Times New Roman" pitchFamily="18" charset="0"/>
              <a:cs typeface="Times New Roman" pitchFamily="18" charset="0"/>
            </a:endParaRPr>
          </a:p>
          <a:p>
            <a:r>
              <a:rPr lang="en-US" sz="1800">
                <a:latin typeface="Times New Roman"/>
                <a:cs typeface="Times New Roman"/>
              </a:rPr>
              <a:t>• The location of a foot ulcer or callus or a history of one these conditions; or </a:t>
            </a:r>
          </a:p>
          <a:p>
            <a:r>
              <a:rPr lang="en-US" sz="1800">
                <a:latin typeface="Times New Roman"/>
                <a:cs typeface="Times New Roman"/>
              </a:rPr>
              <a:t>• The type of foot amputation; or</a:t>
            </a:r>
          </a:p>
          <a:p>
            <a:r>
              <a:rPr lang="en-US" sz="1800">
                <a:latin typeface="Times New Roman"/>
                <a:cs typeface="Times New Roman"/>
              </a:rPr>
              <a:t>• Symptoms, signs, or tests supporting a diagnosis of peripheral neuropathy plus the presence of a callus; or </a:t>
            </a:r>
            <a:endParaRPr lang="en-US" sz="1800">
              <a:latin typeface="Times New Roman" pitchFamily="18" charset="0"/>
              <a:cs typeface="Times New Roman" pitchFamily="18" charset="0"/>
            </a:endParaRPr>
          </a:p>
          <a:p>
            <a:r>
              <a:rPr lang="en-US" sz="1800">
                <a:latin typeface="Times New Roman"/>
                <a:cs typeface="Times New Roman"/>
              </a:rPr>
              <a:t>• The specifics about poor circulation in the feet – e.g., a diagnosis of venous or arterial insufficiency or symptoms, signs, or test documenting one of these diagnoses. • A diagnosis of hypertension, coronary artery disease, or congestive heart failure or the presence of edema are not by themselves sufficient. </a:t>
            </a:r>
            <a:endParaRPr lang="en-US" sz="1800">
              <a:latin typeface="Times New Roman" pitchFamily="18" charset="0"/>
              <a:cs typeface="Times New Roman" pitchFamily="18" charset="0"/>
            </a:endParaRPr>
          </a:p>
          <a:p>
            <a:r>
              <a:rPr lang="en-US" sz="1800">
                <a:latin typeface="Times New Roman"/>
                <a:cs typeface="Times New Roman"/>
              </a:rPr>
              <a:t>4. A certification form stating that the coverage criteria described above have been met. This form will be provided by the supplier but must be completed, signed, and dated by you after the visits described in #2 and 3. If option 3(b) is used, that visit note must be signed prior to or at the same time as the completion of the certification form. However, this form is not sufficient by itself to show that the coverage criteria have been met but must be supported by other documents in your medical records – as noted in #2 and 3.</a:t>
            </a:r>
          </a:p>
          <a:p>
            <a:r>
              <a:rPr lang="en-US" sz="1800">
                <a:latin typeface="Times New Roman"/>
                <a:cs typeface="Times New Roman"/>
              </a:rPr>
              <a:t>New documentation is required yearly in order for Medicare to pay for replacement shoes and inserts. </a:t>
            </a:r>
            <a:endParaRPr lang="en-US" sz="1800">
              <a:latin typeface="Times New Roman" pitchFamily="18" charset="0"/>
              <a:cs typeface="Times New Roman" pitchFamily="18" charset="0"/>
            </a:endParaRPr>
          </a:p>
          <a:p>
            <a:endParaRPr lang="en-US" sz="1800">
              <a:latin typeface="Times New Roman" pitchFamily="18" charset="0"/>
              <a:cs typeface="Times New Roman" pitchFamily="18" charset="0"/>
            </a:endParaRPr>
          </a:p>
        </p:txBody>
      </p:sp>
    </p:spTree>
    <p:extLst>
      <p:ext uri="{BB962C8B-B14F-4D97-AF65-F5344CB8AC3E}">
        <p14:creationId xmlns:p14="http://schemas.microsoft.com/office/powerpoint/2010/main" val="117405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B13F-804C-49B7-840E-AEA08C7D1BE2}"/>
              </a:ext>
            </a:extLst>
          </p:cNvPr>
          <p:cNvSpPr>
            <a:spLocks noGrp="1"/>
          </p:cNvSpPr>
          <p:nvPr>
            <p:ph type="title"/>
          </p:nvPr>
        </p:nvSpPr>
        <p:spPr/>
        <p:txBody>
          <a:bodyPr/>
          <a:lstStyle/>
          <a:p>
            <a:r>
              <a:rPr lang="en-US"/>
              <a:t>Our goal = decrease your frustration</a:t>
            </a:r>
          </a:p>
        </p:txBody>
      </p:sp>
      <p:sp>
        <p:nvSpPr>
          <p:cNvPr id="3" name="Content Placeholder 2">
            <a:extLst>
              <a:ext uri="{FF2B5EF4-FFF2-40B4-BE49-F238E27FC236}">
                <a16:creationId xmlns:a16="http://schemas.microsoft.com/office/drawing/2014/main" id="{E27586BE-ECC5-4803-9982-AD69EDC516B6}"/>
              </a:ext>
            </a:extLst>
          </p:cNvPr>
          <p:cNvSpPr>
            <a:spLocks noGrp="1"/>
          </p:cNvSpPr>
          <p:nvPr>
            <p:ph idx="1"/>
          </p:nvPr>
        </p:nvSpPr>
        <p:spPr/>
        <p:txBody>
          <a:bodyPr/>
          <a:lstStyle/>
          <a:p>
            <a:pPr>
              <a:buFont typeface="Arial" panose="020B0604020202020204" pitchFamily="34" charset="0"/>
              <a:buChar char="•"/>
            </a:pPr>
            <a:r>
              <a:rPr lang="en-US"/>
              <a:t> Referring office paperwork requirements</a:t>
            </a:r>
          </a:p>
          <a:p>
            <a:pPr lvl="1">
              <a:buFont typeface="Arial" panose="020B0604020202020204" pitchFamily="34" charset="0"/>
              <a:buChar char="•"/>
            </a:pPr>
            <a:r>
              <a:rPr lang="en-US"/>
              <a:t>Eliminate re-dos!</a:t>
            </a:r>
          </a:p>
          <a:p>
            <a:pPr>
              <a:buFont typeface="Arial" panose="020B0604020202020204" pitchFamily="34" charset="0"/>
              <a:buChar char="•"/>
            </a:pPr>
            <a:r>
              <a:rPr lang="en-US"/>
              <a:t>Patient responsibilities</a:t>
            </a:r>
          </a:p>
          <a:p>
            <a:pPr lvl="1">
              <a:buFont typeface="Arial" panose="020B0604020202020204" pitchFamily="34" charset="0"/>
              <a:buChar char="•"/>
            </a:pPr>
            <a:r>
              <a:rPr lang="en-US"/>
              <a:t>Help them understand their part and get what they need ASAP</a:t>
            </a:r>
          </a:p>
          <a:p>
            <a:pPr>
              <a:buFont typeface="Arial" panose="020B0604020202020204" pitchFamily="34" charset="0"/>
              <a:buChar char="•"/>
            </a:pPr>
            <a:r>
              <a:rPr lang="en-US"/>
              <a:t> Good communications</a:t>
            </a:r>
          </a:p>
          <a:p>
            <a:pPr lvl="1">
              <a:buFont typeface="Arial" panose="020B0604020202020204" pitchFamily="34" charset="0"/>
              <a:buChar char="•"/>
            </a:pPr>
            <a:r>
              <a:rPr lang="en-US"/>
              <a:t>Clarity about the referral process</a:t>
            </a:r>
          </a:p>
          <a:p>
            <a:pPr lvl="1">
              <a:buFont typeface="Arial" panose="020B0604020202020204" pitchFamily="34" charset="0"/>
              <a:buChar char="•"/>
            </a:pPr>
            <a:r>
              <a:rPr lang="en-US"/>
              <a:t>Clarity for patients about how to break-in and take care of custom shoes and orthotics</a:t>
            </a:r>
          </a:p>
        </p:txBody>
      </p:sp>
    </p:spTree>
    <p:extLst>
      <p:ext uri="{BB962C8B-B14F-4D97-AF65-F5344CB8AC3E}">
        <p14:creationId xmlns:p14="http://schemas.microsoft.com/office/powerpoint/2010/main" val="227911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04800"/>
            <a:ext cx="8839200" cy="7325082"/>
          </a:xfrm>
          <a:prstGeom prst="rect">
            <a:avLst/>
          </a:prstGeom>
          <a:noFill/>
        </p:spPr>
        <p:txBody>
          <a:bodyPr wrap="square" lIns="91440" tIns="45720" rIns="91440" bIns="45720" rtlCol="0" anchor="t">
            <a:spAutoFit/>
          </a:bodyPr>
          <a:lstStyle/>
          <a:p>
            <a:pPr algn="ctr"/>
            <a:r>
              <a:rPr lang="en-US" sz="5400">
                <a:solidFill>
                  <a:srgbClr val="0070C0"/>
                </a:solidFill>
                <a:latin typeface="Times New Roman" pitchFamily="18" charset="0"/>
                <a:cs typeface="Times New Roman" pitchFamily="18" charset="0"/>
              </a:rPr>
              <a:t>Prescriptions MUST…</a:t>
            </a:r>
          </a:p>
          <a:p>
            <a:r>
              <a:rPr lang="en-US" sz="1600">
                <a:latin typeface="Times New Roman"/>
                <a:cs typeface="Times New Roman"/>
              </a:rPr>
              <a:t> In order for a prescription to be valid patients must have seen their physician in the last 6 month.</a:t>
            </a:r>
          </a:p>
          <a:p>
            <a:endParaRPr lang="en-US" sz="1000">
              <a:latin typeface="Times New Roman" pitchFamily="18" charset="0"/>
              <a:cs typeface="Times New Roman" pitchFamily="18" charset="0"/>
            </a:endParaRPr>
          </a:p>
          <a:p>
            <a:r>
              <a:rPr lang="en-US" sz="1600">
                <a:latin typeface="Times New Roman" pitchFamily="18" charset="0"/>
                <a:cs typeface="Times New Roman" pitchFamily="18" charset="0"/>
              </a:rPr>
              <a:t> All prescriptions are valid for only 3 months.</a:t>
            </a:r>
          </a:p>
          <a:p>
            <a:r>
              <a:rPr lang="en-US" sz="1600" b="1" i="1">
                <a:solidFill>
                  <a:schemeClr val="accent1">
                    <a:lumMod val="50000"/>
                  </a:schemeClr>
                </a:solidFill>
                <a:latin typeface="Times New Roman" pitchFamily="18" charset="0"/>
                <a:cs typeface="Times New Roman" pitchFamily="18" charset="0"/>
              </a:rPr>
              <a:t>                      Statement of Certifying Physician for Therapeutic Shoes</a:t>
            </a:r>
            <a:endParaRPr lang="en-US" sz="1600" b="1">
              <a:solidFill>
                <a:schemeClr val="accent1">
                  <a:lumMod val="50000"/>
                </a:schemeClr>
              </a:solidFill>
              <a:latin typeface="Times New Roman" pitchFamily="18" charset="0"/>
              <a:cs typeface="Times New Roman" pitchFamily="18" charset="0"/>
            </a:endParaRPr>
          </a:p>
          <a:p>
            <a:r>
              <a:rPr lang="en-US" sz="1600">
                <a:latin typeface="Times New Roman"/>
                <a:cs typeface="Times New Roman"/>
              </a:rPr>
              <a:t>Patient Name: </a:t>
            </a:r>
            <a:r>
              <a:rPr lang="en-US" sz="1600" b="1">
                <a:latin typeface="Times New Roman"/>
                <a:cs typeface="Times New Roman"/>
              </a:rPr>
              <a:t>Start Date:</a:t>
            </a:r>
          </a:p>
          <a:p>
            <a:r>
              <a:rPr lang="en-US" sz="1600">
                <a:latin typeface="Times New Roman" pitchFamily="18" charset="0"/>
                <a:cs typeface="Times New Roman" pitchFamily="18" charset="0"/>
              </a:rPr>
              <a:t>MBI:                                                                                  E11:______</a:t>
            </a:r>
          </a:p>
          <a:p>
            <a:r>
              <a:rPr lang="en-US" sz="1600">
                <a:latin typeface="Times New Roman"/>
                <a:cs typeface="Times New Roman"/>
              </a:rPr>
              <a:t>I certify that all of the following statements are true:</a:t>
            </a:r>
          </a:p>
          <a:p>
            <a:r>
              <a:rPr lang="en-US" sz="1600">
                <a:latin typeface="Times New Roman" pitchFamily="18" charset="0"/>
                <a:cs typeface="Times New Roman" pitchFamily="18" charset="0"/>
              </a:rPr>
              <a:t>1. This patient has diabetes mellitus.</a:t>
            </a:r>
          </a:p>
          <a:p>
            <a:r>
              <a:rPr lang="en-US" sz="1600">
                <a:latin typeface="Times New Roman"/>
                <a:cs typeface="Times New Roman"/>
              </a:rPr>
              <a:t>2. This patient has one or more of the following conditions. (Circle all that apply):</a:t>
            </a:r>
          </a:p>
          <a:p>
            <a:r>
              <a:rPr lang="en-US" sz="1600">
                <a:latin typeface="Times New Roman"/>
                <a:cs typeface="Times New Roman"/>
              </a:rPr>
              <a:t>a) History of partial or complete amputation of the foot</a:t>
            </a:r>
            <a:endParaRPr lang="en-US"/>
          </a:p>
          <a:p>
            <a:r>
              <a:rPr lang="en-US" sz="1600">
                <a:latin typeface="Times New Roman" pitchFamily="18" charset="0"/>
                <a:cs typeface="Times New Roman" pitchFamily="18" charset="0"/>
              </a:rPr>
              <a:t>b) History of previous foot ulceration</a:t>
            </a:r>
          </a:p>
          <a:p>
            <a:r>
              <a:rPr lang="en-US" sz="1600">
                <a:latin typeface="Times New Roman" pitchFamily="18" charset="0"/>
                <a:cs typeface="Times New Roman" pitchFamily="18" charset="0"/>
              </a:rPr>
              <a:t>c) History of pre-ulcerative callus</a:t>
            </a:r>
          </a:p>
          <a:p>
            <a:r>
              <a:rPr lang="en-US" sz="1600">
                <a:latin typeface="Times New Roman" pitchFamily="18" charset="0"/>
                <a:cs typeface="Times New Roman" pitchFamily="18" charset="0"/>
              </a:rPr>
              <a:t>d) Peripheral neuropathy with evidence of callus formation</a:t>
            </a:r>
          </a:p>
          <a:p>
            <a:r>
              <a:rPr lang="en-US" sz="1600">
                <a:latin typeface="Times New Roman" pitchFamily="18" charset="0"/>
                <a:cs typeface="Times New Roman" pitchFamily="18" charset="0"/>
              </a:rPr>
              <a:t>e) Foot deformity</a:t>
            </a:r>
          </a:p>
          <a:p>
            <a:r>
              <a:rPr lang="en-US" sz="1600">
                <a:latin typeface="Times New Roman" pitchFamily="18" charset="0"/>
                <a:cs typeface="Times New Roman" pitchFamily="18" charset="0"/>
              </a:rPr>
              <a:t>f) Poor circulation</a:t>
            </a:r>
          </a:p>
          <a:p>
            <a:r>
              <a:rPr lang="en-US" sz="1600" b="1">
                <a:solidFill>
                  <a:srgbClr val="FF0000"/>
                </a:solidFill>
                <a:latin typeface="Times New Roman" pitchFamily="18" charset="0"/>
                <a:cs typeface="Times New Roman" pitchFamily="18" charset="0"/>
              </a:rPr>
              <a:t>3. I am treating this patient under a comprehensive plan of care for his/her diabetes.</a:t>
            </a:r>
          </a:p>
          <a:p>
            <a:r>
              <a:rPr lang="en-US" sz="1600" b="1">
                <a:solidFill>
                  <a:srgbClr val="FF0000"/>
                </a:solidFill>
                <a:latin typeface="Times New Roman" pitchFamily="18" charset="0"/>
                <a:cs typeface="Times New Roman" pitchFamily="18" charset="0"/>
              </a:rPr>
              <a:t>4. This patient needs special shoes (depth or custom-molded shoes) because of his/her diabetes</a:t>
            </a:r>
            <a:r>
              <a:rPr lang="en-US" sz="1600">
                <a:latin typeface="Times New Roman" pitchFamily="18" charset="0"/>
                <a:cs typeface="Times New Roman" pitchFamily="18" charset="0"/>
              </a:rPr>
              <a:t>.</a:t>
            </a:r>
          </a:p>
          <a:p>
            <a:r>
              <a:rPr lang="en-US" sz="1600">
                <a:latin typeface="Times New Roman" pitchFamily="18" charset="0"/>
                <a:cs typeface="Times New Roman" pitchFamily="18" charset="0"/>
              </a:rPr>
              <a:t>Physician signature:</a:t>
            </a:r>
          </a:p>
          <a:p>
            <a:r>
              <a:rPr lang="en-US" sz="1600" b="1">
                <a:latin typeface="Times New Roman" pitchFamily="18" charset="0"/>
                <a:cs typeface="Times New Roman" pitchFamily="18" charset="0"/>
              </a:rPr>
              <a:t>Date Signed</a:t>
            </a:r>
            <a:r>
              <a:rPr lang="en-US" sz="1600">
                <a:latin typeface="Times New Roman" pitchFamily="18" charset="0"/>
                <a:cs typeface="Times New Roman" pitchFamily="18" charset="0"/>
              </a:rPr>
              <a:t>:</a:t>
            </a:r>
          </a:p>
          <a:p>
            <a:r>
              <a:rPr lang="en-US" sz="1600">
                <a:latin typeface="Times New Roman" pitchFamily="18" charset="0"/>
                <a:cs typeface="Times New Roman" pitchFamily="18" charset="0"/>
              </a:rPr>
              <a:t>Physician name (printed - </a:t>
            </a:r>
            <a:r>
              <a:rPr lang="en-US" sz="1600" b="1">
                <a:latin typeface="Times New Roman" pitchFamily="18" charset="0"/>
                <a:cs typeface="Times New Roman" pitchFamily="18" charset="0"/>
              </a:rPr>
              <a:t>MUST BE AN M.D. OR D.O.</a:t>
            </a:r>
            <a:r>
              <a:rPr lang="en-US" sz="1600">
                <a:latin typeface="Times New Roman" pitchFamily="18" charset="0"/>
                <a:cs typeface="Times New Roman" pitchFamily="18" charset="0"/>
              </a:rPr>
              <a:t>):</a:t>
            </a:r>
          </a:p>
          <a:p>
            <a:r>
              <a:rPr lang="en-US" sz="1600">
                <a:latin typeface="Times New Roman" pitchFamily="18" charset="0"/>
                <a:cs typeface="Times New Roman" pitchFamily="18" charset="0"/>
              </a:rPr>
              <a:t>_______________________________________________________________</a:t>
            </a:r>
          </a:p>
          <a:p>
            <a:r>
              <a:rPr lang="en-US" sz="1600">
                <a:latin typeface="Times New Roman" pitchFamily="18" charset="0"/>
                <a:cs typeface="Times New Roman" pitchFamily="18" charset="0"/>
              </a:rPr>
              <a:t>Physician address:</a:t>
            </a:r>
          </a:p>
          <a:p>
            <a:r>
              <a:rPr lang="en-US" sz="1600">
                <a:latin typeface="Times New Roman" pitchFamily="18" charset="0"/>
                <a:cs typeface="Times New Roman" pitchFamily="18" charset="0"/>
              </a:rPr>
              <a:t>Physician NPI:</a:t>
            </a:r>
          </a:p>
          <a:p>
            <a:pPr algn="ctr"/>
            <a:r>
              <a:rPr lang="en-US" sz="1100" b="1">
                <a:solidFill>
                  <a:srgbClr val="FF0000"/>
                </a:solidFill>
                <a:latin typeface="Times New Roman"/>
                <a:cs typeface="Times New Roman"/>
              </a:rPr>
              <a:t>Revised October 2021</a:t>
            </a:r>
            <a:endParaRPr lang="en-US" sz="1100" b="1">
              <a:solidFill>
                <a:srgbClr val="FF0000"/>
              </a:solidFill>
              <a:latin typeface="Times New Roman" pitchFamily="18" charset="0"/>
              <a:cs typeface="Times New Roman" pitchFamily="18" charset="0"/>
            </a:endParaRPr>
          </a:p>
          <a:p>
            <a:pPr>
              <a:buFont typeface="Arial" pitchFamily="34" charset="0"/>
              <a:buChar char="•"/>
            </a:pPr>
            <a:endParaRPr lang="en-US" sz="2000">
              <a:latin typeface="Times New Roman" pitchFamily="18" charset="0"/>
              <a:cs typeface="Times New Roman" pitchFamily="18" charset="0"/>
            </a:endParaRPr>
          </a:p>
          <a:p>
            <a:pPr>
              <a:buFont typeface="Arial" pitchFamily="34" charset="0"/>
              <a:buChar char="•"/>
            </a:pP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3777349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FC0A-B75B-45EA-9A72-626EAC103625}"/>
              </a:ext>
            </a:extLst>
          </p:cNvPr>
          <p:cNvSpPr>
            <a:spLocks noGrp="1"/>
          </p:cNvSpPr>
          <p:nvPr>
            <p:ph type="title"/>
          </p:nvPr>
        </p:nvSpPr>
        <p:spPr/>
        <p:txBody>
          <a:bodyPr/>
          <a:lstStyle/>
          <a:p>
            <a:r>
              <a:rPr lang="en-US"/>
              <a:t>Medicare Requirements</a:t>
            </a:r>
          </a:p>
        </p:txBody>
      </p:sp>
      <p:sp>
        <p:nvSpPr>
          <p:cNvPr id="3" name="Text Placeholder 2">
            <a:extLst>
              <a:ext uri="{FF2B5EF4-FFF2-40B4-BE49-F238E27FC236}">
                <a16:creationId xmlns:a16="http://schemas.microsoft.com/office/drawing/2014/main" id="{D0589CA8-1987-40A3-840E-E384724496CD}"/>
              </a:ext>
            </a:extLst>
          </p:cNvPr>
          <p:cNvSpPr>
            <a:spLocks noGrp="1"/>
          </p:cNvSpPr>
          <p:nvPr>
            <p:ph type="body" idx="1"/>
          </p:nvPr>
        </p:nvSpPr>
        <p:spPr/>
        <p:txBody>
          <a:bodyPr/>
          <a:lstStyle/>
          <a:p>
            <a:r>
              <a:rPr lang="en-US"/>
              <a:t>They’re picky but consistent</a:t>
            </a:r>
          </a:p>
        </p:txBody>
      </p:sp>
    </p:spTree>
    <p:extLst>
      <p:ext uri="{BB962C8B-B14F-4D97-AF65-F5344CB8AC3E}">
        <p14:creationId xmlns:p14="http://schemas.microsoft.com/office/powerpoint/2010/main" val="244883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8866-512E-4C0E-AC76-8E536FC85AEF}"/>
              </a:ext>
            </a:extLst>
          </p:cNvPr>
          <p:cNvSpPr>
            <a:spLocks noGrp="1"/>
          </p:cNvSpPr>
          <p:nvPr>
            <p:ph type="title"/>
          </p:nvPr>
        </p:nvSpPr>
        <p:spPr/>
        <p:txBody>
          <a:bodyPr/>
          <a:lstStyle/>
          <a:p>
            <a:r>
              <a:rPr lang="en-US"/>
              <a:t>Althea’s Footwear Solutions bills Medicare</a:t>
            </a:r>
          </a:p>
        </p:txBody>
      </p:sp>
      <p:sp>
        <p:nvSpPr>
          <p:cNvPr id="3" name="Content Placeholder 2">
            <a:extLst>
              <a:ext uri="{FF2B5EF4-FFF2-40B4-BE49-F238E27FC236}">
                <a16:creationId xmlns:a16="http://schemas.microsoft.com/office/drawing/2014/main" id="{EA8550B4-4BED-4912-A376-8441708E84ED}"/>
              </a:ext>
            </a:extLst>
          </p:cNvPr>
          <p:cNvSpPr>
            <a:spLocks noGrp="1"/>
          </p:cNvSpPr>
          <p:nvPr>
            <p:ph idx="1"/>
          </p:nvPr>
        </p:nvSpPr>
        <p:spPr>
          <a:xfrm>
            <a:off x="1097280" y="1845733"/>
            <a:ext cx="10058400" cy="4432403"/>
          </a:xfrm>
        </p:spPr>
        <p:txBody>
          <a:bodyPr vert="horz" lIns="0" tIns="45720" rIns="0" bIns="45720" rtlCol="0" anchor="t">
            <a:normAutofit/>
          </a:bodyPr>
          <a:lstStyle/>
          <a:p>
            <a:pPr>
              <a:buFont typeface="Arial" panose="020B0604020202020204" pitchFamily="34" charset="0"/>
              <a:buChar char="•"/>
            </a:pPr>
            <a:r>
              <a:rPr lang="en-US"/>
              <a:t> Medicare covers 80% of diabetic shoes and foot orthotics, including custom made</a:t>
            </a:r>
          </a:p>
          <a:p>
            <a:pPr marL="383540" lvl="1">
              <a:buFont typeface="Arial" panose="020B0604020202020204" pitchFamily="34" charset="0"/>
              <a:buChar char="•"/>
            </a:pPr>
            <a:r>
              <a:rPr lang="en-US"/>
              <a:t>We bill secondary insurance for what Medicare doesn’t cover, when that applies</a:t>
            </a:r>
            <a:endParaRPr lang="en-US">
              <a:cs typeface="Calibri" panose="020F0502020204030204"/>
            </a:endParaRPr>
          </a:p>
          <a:p>
            <a:pPr>
              <a:buFont typeface="Arial" panose="020B0604020202020204" pitchFamily="34" charset="0"/>
              <a:buChar char="•"/>
            </a:pPr>
            <a:r>
              <a:rPr lang="en-US"/>
              <a:t> The patient is responsible for the balance</a:t>
            </a:r>
          </a:p>
          <a:p>
            <a:pPr marL="383540" lvl="1">
              <a:buFont typeface="Arial" panose="020B0604020202020204" pitchFamily="34" charset="0"/>
              <a:buChar char="•"/>
            </a:pPr>
            <a:r>
              <a:rPr lang="en-US"/>
              <a:t>20% (less if they have secondary insurance)</a:t>
            </a:r>
            <a:endParaRPr lang="en-US">
              <a:cs typeface="Calibri" panose="020F0502020204030204"/>
            </a:endParaRPr>
          </a:p>
          <a:p>
            <a:pPr marL="383540" lvl="1">
              <a:buFont typeface="Arial" panose="020B0604020202020204" pitchFamily="34" charset="0"/>
              <a:buChar char="•"/>
            </a:pPr>
            <a:r>
              <a:rPr lang="en-US"/>
              <a:t>Plus deductible's if they haven’t been met.</a:t>
            </a:r>
            <a:endParaRPr lang="en-US">
              <a:cs typeface="Calibri"/>
            </a:endParaRPr>
          </a:p>
          <a:p>
            <a:pPr>
              <a:buFont typeface="Arial" panose="020B0604020202020204" pitchFamily="34" charset="0"/>
              <a:buChar char="•"/>
            </a:pPr>
            <a:r>
              <a:rPr lang="en-US"/>
              <a:t> One pair of shoes and up to 3 pairs of foot orthotics per calendar year</a:t>
            </a:r>
          </a:p>
          <a:p>
            <a:pPr marL="383540" lvl="1">
              <a:buFont typeface="Arial" panose="020B0604020202020204" pitchFamily="34" charset="0"/>
              <a:buChar char="•"/>
            </a:pPr>
            <a:r>
              <a:rPr lang="en-US"/>
              <a:t>Change orthotics up to every 4 months based on use</a:t>
            </a:r>
            <a:endParaRPr lang="en-US">
              <a:cs typeface="Calibri" panose="020F0502020204030204"/>
            </a:endParaRPr>
          </a:p>
          <a:p>
            <a:pPr marL="383540" lvl="1">
              <a:buFont typeface="Arial" panose="020B0604020202020204" pitchFamily="34" charset="0"/>
              <a:buChar char="•"/>
            </a:pPr>
            <a:endParaRPr lang="en-US">
              <a:cs typeface="Calibri" panose="020F0502020204030204"/>
            </a:endParaRPr>
          </a:p>
          <a:p>
            <a:pPr marL="200660" lvl="1" indent="0" algn="ctr">
              <a:buNone/>
            </a:pPr>
            <a:r>
              <a:rPr lang="en-US" sz="2200" b="1"/>
              <a:t>ALL CONTINGENT ON THE PAPERWORK ISSUED BY THE </a:t>
            </a:r>
            <a:r>
              <a:rPr lang="en-US" sz="2200" b="1">
                <a:highlight>
                  <a:srgbClr val="FFFF00"/>
                </a:highlight>
              </a:rPr>
              <a:t>REFERRING</a:t>
            </a:r>
            <a:r>
              <a:rPr lang="en-US" sz="2200" b="1"/>
              <a:t> MEDICAL TEAM</a:t>
            </a:r>
            <a:endParaRPr lang="en-US" sz="2200" b="1">
              <a:cs typeface="Calibri" panose="020F0502020204030204"/>
            </a:endParaRPr>
          </a:p>
          <a:p>
            <a:pPr>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119530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A613-6332-47FE-9E1A-8E79FF3EE33C}"/>
              </a:ext>
            </a:extLst>
          </p:cNvPr>
          <p:cNvSpPr>
            <a:spLocks noGrp="1"/>
          </p:cNvSpPr>
          <p:nvPr>
            <p:ph type="title"/>
          </p:nvPr>
        </p:nvSpPr>
        <p:spPr/>
        <p:txBody>
          <a:bodyPr/>
          <a:lstStyle/>
          <a:p>
            <a:r>
              <a:rPr lang="en-US"/>
              <a:t>Three crucial documents</a:t>
            </a:r>
          </a:p>
        </p:txBody>
      </p:sp>
      <p:sp>
        <p:nvSpPr>
          <p:cNvPr id="3" name="Content Placeholder 2">
            <a:extLst>
              <a:ext uri="{FF2B5EF4-FFF2-40B4-BE49-F238E27FC236}">
                <a16:creationId xmlns:a16="http://schemas.microsoft.com/office/drawing/2014/main" id="{EF0D321E-5B68-4BEE-B478-CE8B014F6ACF}"/>
              </a:ext>
            </a:extLst>
          </p:cNvPr>
          <p:cNvSpPr>
            <a:spLocks noGrp="1"/>
          </p:cNvSpPr>
          <p:nvPr>
            <p:ph idx="1"/>
          </p:nvPr>
        </p:nvSpPr>
        <p:spPr/>
        <p:txBody>
          <a:bodyPr/>
          <a:lstStyle/>
          <a:p>
            <a:pPr marL="457200" indent="-457200">
              <a:buFont typeface="+mj-lt"/>
              <a:buAutoNum type="arabicPeriod"/>
            </a:pPr>
            <a:r>
              <a:rPr lang="en-US"/>
              <a:t>Prescription</a:t>
            </a:r>
          </a:p>
          <a:p>
            <a:pPr marL="457200" indent="-457200">
              <a:buFont typeface="+mj-lt"/>
              <a:buAutoNum type="arabicPeriod"/>
            </a:pPr>
            <a:r>
              <a:rPr lang="en-US"/>
              <a:t>Certificate of Medical Necessity (CMN)</a:t>
            </a:r>
          </a:p>
          <a:p>
            <a:pPr marL="457200" indent="-457200">
              <a:buFont typeface="+mj-lt"/>
              <a:buAutoNum type="arabicPeriod"/>
            </a:pPr>
            <a:r>
              <a:rPr lang="en-US"/>
              <a:t>Chart notes</a:t>
            </a:r>
          </a:p>
          <a:p>
            <a:pPr marL="457200" indent="-457200">
              <a:buFont typeface="+mj-lt"/>
              <a:buAutoNum type="arabicPeriod"/>
            </a:pPr>
            <a:endParaRPr lang="en-US"/>
          </a:p>
          <a:p>
            <a:pPr marL="0" indent="0" algn="ctr">
              <a:buNone/>
            </a:pPr>
            <a:r>
              <a:rPr lang="en-US" sz="2200" b="1"/>
              <a:t>MUST RESULT FROM A COMPREHENSIVE EXAM AS WELL AS A</a:t>
            </a:r>
          </a:p>
          <a:p>
            <a:pPr marL="0" indent="0" algn="ctr">
              <a:buNone/>
            </a:pPr>
            <a:r>
              <a:rPr lang="en-US" sz="2200" b="1"/>
              <a:t> FOOT EXAM BY THE </a:t>
            </a:r>
            <a:r>
              <a:rPr lang="en-US" sz="2200" b="1">
                <a:highlight>
                  <a:srgbClr val="FFFF00"/>
                </a:highlight>
              </a:rPr>
              <a:t>ATTENDING MD OR DO</a:t>
            </a:r>
            <a:endParaRPr lang="en-US" sz="2200" b="1"/>
          </a:p>
        </p:txBody>
      </p:sp>
    </p:spTree>
    <p:extLst>
      <p:ext uri="{BB962C8B-B14F-4D97-AF65-F5344CB8AC3E}">
        <p14:creationId xmlns:p14="http://schemas.microsoft.com/office/powerpoint/2010/main" val="424692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D871-A03D-467D-BA6D-2B74AE319886}"/>
              </a:ext>
            </a:extLst>
          </p:cNvPr>
          <p:cNvSpPr>
            <a:spLocks noGrp="1"/>
          </p:cNvSpPr>
          <p:nvPr>
            <p:ph type="title"/>
          </p:nvPr>
        </p:nvSpPr>
        <p:spPr/>
        <p:txBody>
          <a:bodyPr/>
          <a:lstStyle/>
          <a:p>
            <a:r>
              <a:rPr lang="en-US"/>
              <a:t>#1: Prescription</a:t>
            </a:r>
          </a:p>
        </p:txBody>
      </p:sp>
      <p:sp>
        <p:nvSpPr>
          <p:cNvPr id="3" name="Content Placeholder 2">
            <a:extLst>
              <a:ext uri="{FF2B5EF4-FFF2-40B4-BE49-F238E27FC236}">
                <a16:creationId xmlns:a16="http://schemas.microsoft.com/office/drawing/2014/main" id="{35DA69FB-2981-4FCB-AA65-559E524E9C52}"/>
              </a:ext>
            </a:extLst>
          </p:cNvPr>
          <p:cNvSpPr>
            <a:spLocks noGrp="1"/>
          </p:cNvSpPr>
          <p:nvPr>
            <p:ph idx="1"/>
          </p:nvPr>
        </p:nvSpPr>
        <p:spPr/>
        <p:txBody>
          <a:bodyPr vert="horz" lIns="0" tIns="45720" rIns="0" bIns="45720" rtlCol="0" anchor="t">
            <a:normAutofit fontScale="92500" lnSpcReduction="20000"/>
          </a:bodyPr>
          <a:lstStyle/>
          <a:p>
            <a:pPr marL="166370" indent="-166370">
              <a:buFont typeface="Arial" panose="020B0604020202020204" pitchFamily="34" charset="0"/>
              <a:buChar char="•"/>
            </a:pPr>
            <a:r>
              <a:rPr lang="en-US"/>
              <a:t>Must be the result of an examination of the feet by the Prescribing Practitioner, a physician from one of these disciplines</a:t>
            </a:r>
          </a:p>
          <a:p>
            <a:pPr marL="383540" lvl="1">
              <a:buFont typeface="Arial" panose="020B0604020202020204" pitchFamily="34" charset="0"/>
              <a:buChar char="•"/>
            </a:pPr>
            <a:r>
              <a:rPr lang="en-US"/>
              <a:t>Doctor of Osteopathy (DO)</a:t>
            </a:r>
            <a:endParaRPr lang="en-US">
              <a:cs typeface="Calibri"/>
            </a:endParaRPr>
          </a:p>
          <a:p>
            <a:pPr marL="383540" lvl="1">
              <a:buFont typeface="Arial" panose="020B0604020202020204" pitchFamily="34" charset="0"/>
              <a:buChar char="•"/>
            </a:pPr>
            <a:r>
              <a:rPr lang="en-US"/>
              <a:t>Medical Doctor (MD)</a:t>
            </a:r>
            <a:endParaRPr lang="en-US">
              <a:cs typeface="Calibri"/>
            </a:endParaRPr>
          </a:p>
          <a:p>
            <a:pPr marL="383540" lvl="1">
              <a:buFont typeface="Arial" panose="020B0604020202020204" pitchFamily="34" charset="0"/>
              <a:buChar char="•"/>
            </a:pPr>
            <a:r>
              <a:rPr lang="en-US"/>
              <a:t>Podiatrist (DPM)</a:t>
            </a:r>
            <a:endParaRPr lang="en-US">
              <a:cs typeface="Calibri"/>
            </a:endParaRPr>
          </a:p>
          <a:p>
            <a:pPr>
              <a:buFont typeface="Arial" panose="020B0604020202020204" pitchFamily="34" charset="0"/>
              <a:buChar char="•"/>
            </a:pPr>
            <a:r>
              <a:rPr lang="en-US"/>
              <a:t> State that the patient is diabetic</a:t>
            </a:r>
            <a:endParaRPr lang="en-US">
              <a:cs typeface="Calibri"/>
            </a:endParaRPr>
          </a:p>
          <a:p>
            <a:pPr>
              <a:buFont typeface="Arial" panose="020B0604020202020204" pitchFamily="34" charset="0"/>
              <a:buChar char="•"/>
            </a:pPr>
            <a:r>
              <a:rPr lang="en-US"/>
              <a:t> Identify type of footwear required</a:t>
            </a:r>
            <a:endParaRPr lang="en-US">
              <a:cs typeface="Calibri"/>
            </a:endParaRPr>
          </a:p>
          <a:p>
            <a:pPr marL="383540" lvl="1">
              <a:buFont typeface="Arial" panose="020B0604020202020204" pitchFamily="34" charset="0"/>
              <a:buChar char="•"/>
            </a:pPr>
            <a:r>
              <a:rPr lang="en-US"/>
              <a:t>Shoes</a:t>
            </a:r>
            <a:endParaRPr lang="en-US">
              <a:cs typeface="Calibri"/>
            </a:endParaRPr>
          </a:p>
          <a:p>
            <a:pPr marL="383540" lvl="1">
              <a:buFont typeface="Arial" panose="020B0604020202020204" pitchFamily="34" charset="0"/>
              <a:buChar char="•"/>
            </a:pPr>
            <a:r>
              <a:rPr lang="en-US"/>
              <a:t>Inserts/orthotics</a:t>
            </a:r>
            <a:endParaRPr lang="en-US">
              <a:cs typeface="Calibri"/>
            </a:endParaRPr>
          </a:p>
          <a:p>
            <a:pPr>
              <a:buFont typeface="Arial" panose="020B0604020202020204" pitchFamily="34" charset="0"/>
              <a:buChar char="•"/>
            </a:pPr>
            <a:r>
              <a:rPr lang="en-US"/>
              <a:t> Text/order must be readable</a:t>
            </a:r>
            <a:endParaRPr lang="en-US">
              <a:cs typeface="Calibri"/>
            </a:endParaRPr>
          </a:p>
          <a:p>
            <a:pPr>
              <a:buFont typeface="Arial" panose="020B0604020202020204" pitchFamily="34" charset="0"/>
              <a:buChar char="•"/>
            </a:pPr>
            <a:r>
              <a:rPr lang="en-US"/>
              <a:t> Prescription for diabetic footwear expires after three (3) months</a:t>
            </a:r>
            <a:endParaRPr lang="en-US">
              <a:cs typeface="Calibri"/>
            </a:endParaRPr>
          </a:p>
          <a:p>
            <a:pPr>
              <a:buFont typeface="Arial" panose="020B0604020202020204" pitchFamily="34" charset="0"/>
              <a:buChar char="•"/>
            </a:pPr>
            <a:r>
              <a:rPr lang="en-US"/>
              <a:t> Must have both date written and start date of use of device on order </a:t>
            </a:r>
            <a:endParaRPr lang="en-US">
              <a:cs typeface="Calibri"/>
            </a:endParaRPr>
          </a:p>
        </p:txBody>
      </p:sp>
    </p:spTree>
    <p:extLst>
      <p:ext uri="{BB962C8B-B14F-4D97-AF65-F5344CB8AC3E}">
        <p14:creationId xmlns:p14="http://schemas.microsoft.com/office/powerpoint/2010/main" val="48540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D273-B544-4E13-A796-852B9D051B37}"/>
              </a:ext>
            </a:extLst>
          </p:cNvPr>
          <p:cNvSpPr>
            <a:spLocks noGrp="1"/>
          </p:cNvSpPr>
          <p:nvPr>
            <p:ph type="title"/>
          </p:nvPr>
        </p:nvSpPr>
        <p:spPr/>
        <p:txBody>
          <a:bodyPr/>
          <a:lstStyle/>
          <a:p>
            <a:r>
              <a:rPr lang="en-US"/>
              <a:t>#2: Certificate of Medical Necessity</a:t>
            </a:r>
          </a:p>
        </p:txBody>
      </p:sp>
      <p:sp>
        <p:nvSpPr>
          <p:cNvPr id="3" name="Content Placeholder 2">
            <a:extLst>
              <a:ext uri="{FF2B5EF4-FFF2-40B4-BE49-F238E27FC236}">
                <a16:creationId xmlns:a16="http://schemas.microsoft.com/office/drawing/2014/main" id="{12DDD777-0B49-4110-97BA-09C26E13C3F3}"/>
              </a:ext>
            </a:extLst>
          </p:cNvPr>
          <p:cNvSpPr>
            <a:spLocks noGrp="1"/>
          </p:cNvSpPr>
          <p:nvPr>
            <p:ph idx="1"/>
          </p:nvPr>
        </p:nvSpPr>
        <p:spPr>
          <a:xfrm>
            <a:off x="1097280" y="1845733"/>
            <a:ext cx="10058400" cy="4359123"/>
          </a:xfrm>
        </p:spPr>
        <p:txBody>
          <a:bodyPr vert="horz" lIns="0" tIns="45720" rIns="0" bIns="45720" rtlCol="0" anchor="t">
            <a:normAutofit fontScale="85000" lnSpcReduction="20000"/>
          </a:bodyPr>
          <a:lstStyle/>
          <a:p>
            <a:pPr>
              <a:buFont typeface="Arial" panose="020B0604020202020204" pitchFamily="34" charset="0"/>
              <a:buChar char="•"/>
            </a:pPr>
            <a:r>
              <a:rPr lang="en-US"/>
              <a:t>  States the diabetic </a:t>
            </a:r>
            <a:r>
              <a:rPr lang="en-US" sz="2200"/>
              <a:t>condition</a:t>
            </a:r>
            <a:r>
              <a:rPr lang="en-US"/>
              <a:t>, Diabetes Mellitus</a:t>
            </a:r>
          </a:p>
          <a:p>
            <a:pPr marL="383540" lvl="1">
              <a:buFont typeface="Arial" panose="020B0604020202020204" pitchFamily="34" charset="0"/>
              <a:buChar char="•"/>
            </a:pPr>
            <a:r>
              <a:rPr lang="en-US" sz="1900"/>
              <a:t>Type I</a:t>
            </a:r>
            <a:endParaRPr lang="en-US" sz="1900">
              <a:cs typeface="Calibri" panose="020F0502020204030204"/>
            </a:endParaRPr>
          </a:p>
          <a:p>
            <a:pPr marL="383540" lvl="1">
              <a:buFont typeface="Arial" panose="020B0604020202020204" pitchFamily="34" charset="0"/>
              <a:buChar char="•"/>
            </a:pPr>
            <a:r>
              <a:rPr lang="en-US" sz="1900"/>
              <a:t>Type II</a:t>
            </a:r>
            <a:endParaRPr lang="en-US" sz="1900">
              <a:cs typeface="Calibri" panose="020F0502020204030204"/>
            </a:endParaRPr>
          </a:p>
          <a:p>
            <a:pPr>
              <a:buFont typeface="Arial" panose="020F0502020204030204" pitchFamily="34" charset="0"/>
              <a:buChar char="•"/>
            </a:pPr>
            <a:r>
              <a:rPr lang="en-US" sz="2100"/>
              <a:t> Correct ICD-10 diagnosis code</a:t>
            </a:r>
            <a:endParaRPr lang="en-US" sz="2100">
              <a:cs typeface="Calibri" panose="020F0502020204030204"/>
            </a:endParaRPr>
          </a:p>
          <a:p>
            <a:pPr>
              <a:buFont typeface="Arial" panose="020F0502020204030204" pitchFamily="34" charset="0"/>
              <a:buChar char="•"/>
            </a:pPr>
            <a:r>
              <a:rPr lang="en-US"/>
              <a:t> </a:t>
            </a:r>
            <a:r>
              <a:rPr lang="en-US" sz="2200"/>
              <a:t>Verifies the qualifying medical condition for which shoes/orthotics are prescribed</a:t>
            </a:r>
            <a:endParaRPr lang="en-US" sz="2200">
              <a:cs typeface="Calibri" panose="020F0502020204030204"/>
            </a:endParaRPr>
          </a:p>
          <a:p>
            <a:pPr marL="635000" lvl="1" indent="-342900">
              <a:lnSpc>
                <a:spcPct val="107000"/>
              </a:lnSpc>
              <a:spcBef>
                <a:spcPts val="0"/>
              </a:spcBef>
              <a:spcAft>
                <a:spcPts val="0"/>
              </a:spcAft>
              <a:buFont typeface="Arial" pitchFamily="34" charset="0"/>
              <a:buChar char="•"/>
            </a:pPr>
            <a:r>
              <a:rPr lang="en-US" sz="1900">
                <a:effectLst/>
                <a:latin typeface="Calibri"/>
                <a:ea typeface="Calibri" panose="020F0502020204030204" pitchFamily="34" charset="0"/>
                <a:cs typeface="Times New Roman"/>
              </a:rPr>
              <a:t>History of previous foot ulceration</a:t>
            </a:r>
          </a:p>
          <a:p>
            <a:pPr marL="635000" lvl="1" indent="-342900">
              <a:lnSpc>
                <a:spcPct val="107000"/>
              </a:lnSpc>
              <a:spcBef>
                <a:spcPts val="0"/>
              </a:spcBef>
              <a:spcAft>
                <a:spcPts val="0"/>
              </a:spcAft>
              <a:buFont typeface="Arial" pitchFamily="34" charset="0"/>
              <a:buChar char="•"/>
            </a:pPr>
            <a:r>
              <a:rPr lang="en-US" sz="1900">
                <a:effectLst/>
                <a:latin typeface="Calibri"/>
                <a:ea typeface="Calibri" panose="020F0502020204030204" pitchFamily="34" charset="0"/>
                <a:cs typeface="Times New Roman"/>
              </a:rPr>
              <a:t>History of pre-ulcerative callus</a:t>
            </a:r>
          </a:p>
          <a:p>
            <a:pPr marL="635000" lvl="1" indent="-342900">
              <a:lnSpc>
                <a:spcPct val="107000"/>
              </a:lnSpc>
              <a:spcBef>
                <a:spcPts val="0"/>
              </a:spcBef>
              <a:spcAft>
                <a:spcPts val="0"/>
              </a:spcAft>
              <a:buFont typeface="Arial" pitchFamily="34" charset="0"/>
              <a:buChar char="•"/>
            </a:pPr>
            <a:r>
              <a:rPr lang="en-US" sz="1900">
                <a:effectLst/>
                <a:latin typeface="Calibri"/>
                <a:ea typeface="Calibri" panose="020F0502020204030204" pitchFamily="34" charset="0"/>
                <a:cs typeface="Times New Roman"/>
              </a:rPr>
              <a:t>Peripheral neuropathy WITH EVIDENCE OF CALLUS FORMATION (must have both)</a:t>
            </a:r>
          </a:p>
          <a:p>
            <a:pPr marL="635000" lvl="1" indent="-342900">
              <a:lnSpc>
                <a:spcPct val="107000"/>
              </a:lnSpc>
              <a:spcBef>
                <a:spcPts val="0"/>
              </a:spcBef>
              <a:spcAft>
                <a:spcPts val="0"/>
              </a:spcAft>
              <a:buFont typeface="Arial" pitchFamily="34" charset="0"/>
              <a:buChar char="•"/>
            </a:pPr>
            <a:r>
              <a:rPr lang="en-US" sz="1900">
                <a:effectLst/>
                <a:latin typeface="Calibri"/>
                <a:ea typeface="Calibri" panose="020F0502020204030204" pitchFamily="34" charset="0"/>
                <a:cs typeface="Times New Roman"/>
              </a:rPr>
              <a:t>Foot deformity</a:t>
            </a:r>
          </a:p>
          <a:p>
            <a:pPr marL="635000" lvl="1" indent="-342900">
              <a:lnSpc>
                <a:spcPct val="107000"/>
              </a:lnSpc>
              <a:spcBef>
                <a:spcPts val="0"/>
              </a:spcBef>
              <a:spcAft>
                <a:spcPts val="0"/>
              </a:spcAft>
              <a:buFont typeface="Arial" pitchFamily="34" charset="0"/>
              <a:buChar char="•"/>
            </a:pPr>
            <a:r>
              <a:rPr lang="en-US" sz="1900">
                <a:effectLst/>
                <a:latin typeface="Calibri"/>
                <a:ea typeface="Calibri" panose="020F0502020204030204" pitchFamily="34" charset="0"/>
                <a:cs typeface="Times New Roman"/>
              </a:rPr>
              <a:t>Poor foot circulation</a:t>
            </a:r>
          </a:p>
          <a:p>
            <a:pPr marL="635000" lvl="1" indent="-342900">
              <a:lnSpc>
                <a:spcPct val="107000"/>
              </a:lnSpc>
              <a:spcBef>
                <a:spcPts val="0"/>
              </a:spcBef>
              <a:spcAft>
                <a:spcPts val="800"/>
              </a:spcAft>
              <a:buFont typeface="Arial" pitchFamily="34" charset="0"/>
              <a:buChar char="•"/>
            </a:pPr>
            <a:r>
              <a:rPr lang="en-US" sz="1900">
                <a:effectLst/>
                <a:latin typeface="Calibri"/>
                <a:ea typeface="Calibri" panose="020F0502020204030204" pitchFamily="34" charset="0"/>
                <a:cs typeface="Times New Roman"/>
              </a:rPr>
              <a:t>History of partial or complete amputation of the foot or toes</a:t>
            </a:r>
          </a:p>
          <a:p>
            <a:pPr>
              <a:buFont typeface="Arial" panose="020B0604020202020204" pitchFamily="34" charset="0"/>
              <a:buChar char="•"/>
            </a:pPr>
            <a:r>
              <a:rPr lang="en-US"/>
              <a:t> </a:t>
            </a:r>
            <a:r>
              <a:rPr lang="en-US" sz="2200"/>
              <a:t>CMN is complete when</a:t>
            </a:r>
            <a:endParaRPr lang="en-US" sz="2200">
              <a:cs typeface="Calibri"/>
            </a:endParaRPr>
          </a:p>
          <a:p>
            <a:pPr marL="383540" lvl="1">
              <a:buFont typeface="Arial" panose="020B0604020202020204" pitchFamily="34" charset="0"/>
              <a:buChar char="•"/>
            </a:pPr>
            <a:r>
              <a:rPr lang="en-US" sz="1900"/>
              <a:t>Signed by the examining physician (in all places indicated)  </a:t>
            </a:r>
            <a:r>
              <a:rPr lang="en-US" sz="1900">
                <a:highlight>
                  <a:srgbClr val="FFFF00"/>
                </a:highlight>
              </a:rPr>
              <a:t>THIS MUST BE A MD OR DO</a:t>
            </a:r>
            <a:endParaRPr lang="en-US" sz="1900">
              <a:highlight>
                <a:srgbClr val="FFFF00"/>
              </a:highlight>
              <a:cs typeface="Calibri"/>
            </a:endParaRPr>
          </a:p>
          <a:p>
            <a:pPr marL="383540" lvl="1">
              <a:buFont typeface="Arial" panose="020B0604020202020204" pitchFamily="34" charset="0"/>
              <a:buChar char="•"/>
            </a:pPr>
            <a:r>
              <a:rPr lang="en-US" sz="1900"/>
              <a:t>Office phone and fax provided</a:t>
            </a:r>
            <a:endParaRPr lang="en-US" sz="1900">
              <a:cs typeface="Calibri"/>
            </a:endParaRPr>
          </a:p>
          <a:p>
            <a:pPr>
              <a:buFont typeface="Arial" panose="020B0604020202020204" pitchFamily="34" charset="0"/>
              <a:buChar char="•"/>
            </a:pPr>
            <a:r>
              <a:rPr lang="en-US" sz="2200"/>
              <a:t> CMN expires after three (3) months</a:t>
            </a:r>
            <a:endParaRPr lang="en-US" sz="2200">
              <a:cs typeface="Calibri"/>
            </a:endParaRPr>
          </a:p>
        </p:txBody>
      </p:sp>
    </p:spTree>
    <p:extLst>
      <p:ext uri="{BB962C8B-B14F-4D97-AF65-F5344CB8AC3E}">
        <p14:creationId xmlns:p14="http://schemas.microsoft.com/office/powerpoint/2010/main" val="263803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A7BE-A213-479E-B3D1-AA14252C779C}"/>
              </a:ext>
            </a:extLst>
          </p:cNvPr>
          <p:cNvSpPr>
            <a:spLocks noGrp="1"/>
          </p:cNvSpPr>
          <p:nvPr>
            <p:ph type="title"/>
          </p:nvPr>
        </p:nvSpPr>
        <p:spPr/>
        <p:txBody>
          <a:bodyPr/>
          <a:lstStyle/>
          <a:p>
            <a:r>
              <a:rPr lang="en-US"/>
              <a:t>#3: Chart Notes</a:t>
            </a:r>
          </a:p>
        </p:txBody>
      </p:sp>
      <p:sp>
        <p:nvSpPr>
          <p:cNvPr id="3" name="Content Placeholder 2">
            <a:extLst>
              <a:ext uri="{FF2B5EF4-FFF2-40B4-BE49-F238E27FC236}">
                <a16:creationId xmlns:a16="http://schemas.microsoft.com/office/drawing/2014/main" id="{2879E23C-DC89-4ECE-9E09-48B6FEC2425E}"/>
              </a:ext>
            </a:extLst>
          </p:cNvPr>
          <p:cNvSpPr>
            <a:spLocks noGrp="1"/>
          </p:cNvSpPr>
          <p:nvPr>
            <p:ph idx="1"/>
          </p:nvPr>
        </p:nvSpPr>
        <p:spPr>
          <a:xfrm>
            <a:off x="1097280" y="1845733"/>
            <a:ext cx="10058400" cy="4365495"/>
          </a:xfrm>
        </p:spPr>
        <p:txBody>
          <a:bodyPr>
            <a:normAutofit/>
          </a:bodyPr>
          <a:lstStyle/>
          <a:p>
            <a:pPr>
              <a:buFont typeface="Arial" panose="020B0604020202020204" pitchFamily="34" charset="0"/>
              <a:buChar char="•"/>
            </a:pPr>
            <a:r>
              <a:rPr lang="en-US"/>
              <a:t> Detailed documentation of the patient’s diabetic care plan</a:t>
            </a:r>
          </a:p>
          <a:p>
            <a:pPr>
              <a:buFont typeface="Arial" panose="020B0604020202020204" pitchFamily="34" charset="0"/>
              <a:buChar char="•"/>
            </a:pPr>
            <a:r>
              <a:rPr lang="en-US"/>
              <a:t> All qualifying conditions checked on the CMN must be documented in the notes, for example:</a:t>
            </a:r>
          </a:p>
          <a:p>
            <a:pPr lvl="1">
              <a:buFont typeface="Arial" panose="020B0604020202020204" pitchFamily="34" charset="0"/>
              <a:buChar char="•"/>
            </a:pPr>
            <a:r>
              <a:rPr lang="en-US"/>
              <a:t>Location of a foot ulcer</a:t>
            </a:r>
          </a:p>
          <a:p>
            <a:pPr lvl="1">
              <a:buFont typeface="Arial" panose="020B0604020202020204" pitchFamily="34" charset="0"/>
              <a:buChar char="•"/>
            </a:pPr>
            <a:r>
              <a:rPr lang="en-US"/>
              <a:t>Type of foot amputation</a:t>
            </a:r>
          </a:p>
          <a:p>
            <a:pPr lvl="1">
              <a:buFont typeface="Arial" panose="020B0604020202020204" pitchFamily="34" charset="0"/>
              <a:buChar char="•"/>
            </a:pPr>
            <a:r>
              <a:rPr lang="en-US"/>
              <a:t>Symptoms, signs or tests supporting diagnosis of peripheral neuropathy plus the presence of a callus</a:t>
            </a:r>
          </a:p>
          <a:p>
            <a:pPr lvl="1">
              <a:buFont typeface="Arial" panose="020B0604020202020204" pitchFamily="34" charset="0"/>
              <a:buChar char="•"/>
            </a:pPr>
            <a:r>
              <a:rPr lang="en-US"/>
              <a:t>Specifics about poor circulation of the feet (venous or arterial insufficiency, diagnosis of related diseases, etc.)</a:t>
            </a:r>
          </a:p>
          <a:p>
            <a:pPr>
              <a:buFont typeface="Arial" panose="020B0604020202020204" pitchFamily="34" charset="0"/>
              <a:buChar char="•"/>
            </a:pPr>
            <a:r>
              <a:rPr lang="en-US"/>
              <a:t> Must be signed by the Certifying Physician in charge of the patient’s diabetes care (one of the following practitioners)</a:t>
            </a:r>
          </a:p>
          <a:p>
            <a:pPr marL="384048" marR="0" lvl="1" indent="-182880" algn="l" defTabSz="914400" rtl="0" eaLnBrk="1" fontAlgn="auto" latinLnBrk="0" hangingPunct="1">
              <a:lnSpc>
                <a:spcPct val="90000"/>
              </a:lnSpc>
              <a:spcBef>
                <a:spcPts val="200"/>
              </a:spcBef>
              <a:spcAft>
                <a:spcPts val="400"/>
              </a:spcAft>
              <a:buClr>
                <a:srgbClr val="1CADE4"/>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Doctor of Osteopathy (DO)</a:t>
            </a:r>
          </a:p>
          <a:p>
            <a:pPr marL="384048" marR="0" lvl="1" indent="-182880" algn="l" defTabSz="914400" rtl="0" eaLnBrk="1" fontAlgn="auto" latinLnBrk="0" hangingPunct="1">
              <a:lnSpc>
                <a:spcPct val="90000"/>
              </a:lnSpc>
              <a:spcBef>
                <a:spcPts val="200"/>
              </a:spcBef>
              <a:spcAft>
                <a:spcPts val="400"/>
              </a:spcAft>
              <a:buClr>
                <a:srgbClr val="1CADE4"/>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Medical Doctor (MD)</a:t>
            </a:r>
          </a:p>
          <a:p>
            <a:pPr indent="-182880">
              <a:spcBef>
                <a:spcPts val="200"/>
              </a:spcBef>
              <a:spcAft>
                <a:spcPts val="400"/>
              </a:spcAft>
              <a:buClr>
                <a:srgbClr val="1CADE4"/>
              </a:buClr>
              <a:buSzTx/>
              <a:buFont typeface="Arial" panose="020B0604020202020204" pitchFamily="34" charset="0"/>
              <a:buChar char="•"/>
              <a:defRPr/>
            </a:pPr>
            <a:r>
              <a:rPr lang="en-US"/>
              <a:t>Chart Notes are valid for six (6) months</a:t>
            </a:r>
          </a:p>
        </p:txBody>
      </p:sp>
    </p:spTree>
    <p:extLst>
      <p:ext uri="{BB962C8B-B14F-4D97-AF65-F5344CB8AC3E}">
        <p14:creationId xmlns:p14="http://schemas.microsoft.com/office/powerpoint/2010/main" val="15207539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_x0020_Type xmlns="0959bd30-5203-4b8b-b104-02f6b9d068ca" xsi:nil="true"/>
    <SharedWithUsers xmlns="e733c28f-2cca-46fb-bbcd-550a0befdf53">
      <UserInfo>
        <DisplayName>Jim  Schmoker</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A8E428E63232419BF0CF214106AA6C" ma:contentTypeVersion="13" ma:contentTypeDescription="Create a new document." ma:contentTypeScope="" ma:versionID="0375a7a7d3b7e19833b249eb47217340">
  <xsd:schema xmlns:xsd="http://www.w3.org/2001/XMLSchema" xmlns:xs="http://www.w3.org/2001/XMLSchema" xmlns:p="http://schemas.microsoft.com/office/2006/metadata/properties" xmlns:ns2="0959bd30-5203-4b8b-b104-02f6b9d068ca" xmlns:ns3="e733c28f-2cca-46fb-bbcd-550a0befdf53" targetNamespace="http://schemas.microsoft.com/office/2006/metadata/properties" ma:root="true" ma:fieldsID="3a6ded4cb888e850d4468f24e870313a" ns2:_="" ns3:_="">
    <xsd:import namespace="0959bd30-5203-4b8b-b104-02f6b9d068ca"/>
    <xsd:import namespace="e733c28f-2cca-46fb-bbcd-550a0befdf53"/>
    <xsd:element name="properties">
      <xsd:complexType>
        <xsd:sequence>
          <xsd:element name="documentManagement">
            <xsd:complexType>
              <xsd:all>
                <xsd:element ref="ns2:Form_x0020_Typ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9bd30-5203-4b8b-b104-02f6b9d068ca" elementFormDefault="qualified">
    <xsd:import namespace="http://schemas.microsoft.com/office/2006/documentManagement/types"/>
    <xsd:import namespace="http://schemas.microsoft.com/office/infopath/2007/PartnerControls"/>
    <xsd:element name="Form_x0020_Type" ma:index="8" nillable="true" ma:displayName="Form Type" ma:format="Dropdown" ma:internalName="Form_x0020_Type">
      <xsd:simpleType>
        <xsd:restriction base="dms:Choice">
          <xsd:enumeration value="Advertising Documents/Brochures"/>
          <xsd:enumeration value="Authorization Forms"/>
          <xsd:enumeration value="Billing Forms"/>
          <xsd:enumeration value="Compression Fitting"/>
          <xsd:enumeration value="HR Forms"/>
          <xsd:enumeration value="Insurance Forms"/>
          <xsd:enumeration value="Inventory Management"/>
          <xsd:enumeration value="New Hire Packet"/>
          <xsd:enumeration value="Office Forms"/>
          <xsd:enumeration value="Patient Paperwork"/>
          <xsd:enumeration value="RA Form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33c28f-2cca-46fb-bbcd-550a0befdf5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B38CB0-C3B3-42BA-A560-C38097D19DA1}">
  <ds:schemaRefs>
    <ds:schemaRef ds:uri="http://schemas.microsoft.com/sharepoint/v3/contenttype/forms"/>
  </ds:schemaRefs>
</ds:datastoreItem>
</file>

<file path=customXml/itemProps2.xml><?xml version="1.0" encoding="utf-8"?>
<ds:datastoreItem xmlns:ds="http://schemas.openxmlformats.org/officeDocument/2006/customXml" ds:itemID="{E908EF1F-2AAE-4C87-A592-D1628512213B}">
  <ds:schemaRefs>
    <ds:schemaRef ds:uri="0959bd30-5203-4b8b-b104-02f6b9d068ca"/>
    <ds:schemaRef ds:uri="e733c28f-2cca-46fb-bbcd-550a0befdf5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F3D14D3-A784-4EB2-B1E6-1BEE0745F522}">
  <ds:schemaRefs>
    <ds:schemaRef ds:uri="0959bd30-5203-4b8b-b104-02f6b9d068ca"/>
    <ds:schemaRef ds:uri="e733c28f-2cca-46fb-bbcd-550a0befdf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3043</Words>
  <Application>Microsoft Office PowerPoint</Application>
  <PresentationFormat>Widescreen</PresentationFormat>
  <Paragraphs>219</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Constantia</vt:lpstr>
      <vt:lpstr>Times New Roman</vt:lpstr>
      <vt:lpstr>Wingdings 2</vt:lpstr>
      <vt:lpstr>Retrospect</vt:lpstr>
      <vt:lpstr>Flow</vt:lpstr>
      <vt:lpstr>Medicare:  Custom Shoes &amp; Orthotics </vt:lpstr>
      <vt:lpstr>What you’ll get today</vt:lpstr>
      <vt:lpstr>Our goal = decrease your frustration</vt:lpstr>
      <vt:lpstr>Medicare Requirements</vt:lpstr>
      <vt:lpstr>Althea’s Footwear Solutions bills Medicare</vt:lpstr>
      <vt:lpstr>Three crucial documents</vt:lpstr>
      <vt:lpstr>#1: Prescription</vt:lpstr>
      <vt:lpstr>#2: Certificate of Medical Necessity</vt:lpstr>
      <vt:lpstr>#3: Chart Notes</vt:lpstr>
      <vt:lpstr>Referral support from us, your Supplier</vt:lpstr>
      <vt:lpstr>Our care and obligation for your patients</vt:lpstr>
      <vt:lpstr>Medicare Coverage </vt:lpstr>
      <vt:lpstr>Eligibility for therapeutic shoes for people with diabetes</vt:lpstr>
      <vt:lpstr>Washington NOT part of Primary Care First Model Demonstration Project</vt:lpstr>
      <vt:lpstr>Medicare detail drill-down</vt:lpstr>
      <vt:lpstr>Part of your patient’s health team</vt:lpstr>
      <vt:lpstr>Althea’s Footwear Solutions</vt:lpstr>
      <vt:lpstr>We take your comfort and foot health to heart</vt:lpstr>
      <vt:lpstr>Thank you for taking time out today!</vt:lpstr>
      <vt:lpstr>Appendix</vt:lpstr>
      <vt:lpstr> </vt:lpstr>
      <vt:lpstr>Primary Care First Model Demonstration Project - Nurse Practitioners as Certifying Physicians for Therapeutic Shoes and Inserts </vt:lpstr>
      <vt:lpstr> </vt:lpstr>
      <vt:lpstr>PowerPoint Presentation</vt:lpstr>
      <vt:lpstr>PowerPoint Presentation</vt:lpstr>
      <vt:lpstr>Role of DPM,MD, DO, Pedorthist</vt:lpstr>
      <vt:lpstr>  THERAPEUTIC SHOES FOR DIABETICS: PHYSICIAN DOCUMENTATION REQUIREMENTS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Woolley</dc:creator>
  <cp:lastModifiedBy>Jim Schmoker</cp:lastModifiedBy>
  <cp:revision>4</cp:revision>
  <dcterms:created xsi:type="dcterms:W3CDTF">2021-06-24T22:50:30Z</dcterms:created>
  <dcterms:modified xsi:type="dcterms:W3CDTF">2021-10-07T17:36:27Z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0x010100F7A8E428E63232419BF0CF214106AA6C</vt:lpwstr>
  </property>
  <property fmtid="{D5CDD505-2E9C-101B-9397-08002B2CF9AE}" pid="3" name="New Hire Packet">
    <vt:bool>false</vt:bool>
  </property>
</Properties>
</file>